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notesMasterIdLst>
    <p:notesMasterId r:id="rId48"/>
  </p:notesMasterIdLst>
  <p:sldIdLst>
    <p:sldId id="256" r:id="rId2"/>
    <p:sldId id="298" r:id="rId3"/>
    <p:sldId id="318" r:id="rId4"/>
    <p:sldId id="354" r:id="rId5"/>
    <p:sldId id="317" r:id="rId6"/>
    <p:sldId id="320" r:id="rId7"/>
    <p:sldId id="299" r:id="rId8"/>
    <p:sldId id="331" r:id="rId9"/>
    <p:sldId id="321" r:id="rId10"/>
    <p:sldId id="293" r:id="rId11"/>
    <p:sldId id="272" r:id="rId12"/>
    <p:sldId id="281" r:id="rId13"/>
    <p:sldId id="334" r:id="rId14"/>
    <p:sldId id="332" r:id="rId15"/>
    <p:sldId id="333" r:id="rId16"/>
    <p:sldId id="280" r:id="rId17"/>
    <p:sldId id="308" r:id="rId18"/>
    <p:sldId id="283" r:id="rId19"/>
    <p:sldId id="310" r:id="rId20"/>
    <p:sldId id="355" r:id="rId21"/>
    <p:sldId id="324" r:id="rId22"/>
    <p:sldId id="325" r:id="rId23"/>
    <p:sldId id="327" r:id="rId24"/>
    <p:sldId id="335" r:id="rId25"/>
    <p:sldId id="336" r:id="rId26"/>
    <p:sldId id="342" r:id="rId27"/>
    <p:sldId id="352" r:id="rId28"/>
    <p:sldId id="353" r:id="rId29"/>
    <p:sldId id="328" r:id="rId30"/>
    <p:sldId id="337" r:id="rId31"/>
    <p:sldId id="326" r:id="rId32"/>
    <p:sldId id="330" r:id="rId33"/>
    <p:sldId id="338" r:id="rId34"/>
    <p:sldId id="339" r:id="rId35"/>
    <p:sldId id="340" r:id="rId36"/>
    <p:sldId id="341" r:id="rId37"/>
    <p:sldId id="345" r:id="rId38"/>
    <p:sldId id="290" r:id="rId39"/>
    <p:sldId id="346" r:id="rId40"/>
    <p:sldId id="349" r:id="rId41"/>
    <p:sldId id="350" r:id="rId42"/>
    <p:sldId id="356" r:id="rId43"/>
    <p:sldId id="351" r:id="rId44"/>
    <p:sldId id="357" r:id="rId45"/>
    <p:sldId id="358" r:id="rId46"/>
    <p:sldId id="348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A9D18E"/>
    <a:srgbClr val="69E4EE"/>
    <a:srgbClr val="F29F97"/>
    <a:srgbClr val="EEB200"/>
    <a:srgbClr val="7C5B01"/>
    <a:srgbClr val="FBB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1628"/>
  </p:normalViewPr>
  <p:slideViewPr>
    <p:cSldViewPr snapToGrid="0" snapToObjects="1">
      <p:cViewPr>
        <p:scale>
          <a:sx n="108" d="100"/>
          <a:sy n="108" d="100"/>
        </p:scale>
        <p:origin x="1680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E57963-F85D-DD41-A06E-589A7B6109F4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1EFCE-3617-8240-B98D-AA4D03AD4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4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50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6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7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5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0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4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169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58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546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35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9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03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34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91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99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27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1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39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76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99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61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999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25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37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18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69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113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70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98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98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9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1EFCE-3617-8240-B98D-AA4D03AD4C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32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29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945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01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5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7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08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48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41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18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463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158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40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31.png"/><Relationship Id="rId5" Type="http://schemas.openxmlformats.org/officeDocument/2006/relationships/image" Target="../media/image441.png"/><Relationship Id="rId6" Type="http://schemas.openxmlformats.org/officeDocument/2006/relationships/image" Target="../media/image451.png"/><Relationship Id="rId7" Type="http://schemas.openxmlformats.org/officeDocument/2006/relationships/image" Target="../media/image462.png"/><Relationship Id="rId8" Type="http://schemas.openxmlformats.org/officeDocument/2006/relationships/image" Target="../media/image472.png"/><Relationship Id="rId9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61.png"/><Relationship Id="rId5" Type="http://schemas.openxmlformats.org/officeDocument/2006/relationships/image" Target="../media/image4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10.png"/><Relationship Id="rId7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4" Type="http://schemas.openxmlformats.org/officeDocument/2006/relationships/image" Target="../media/image55.png"/><Relationship Id="rId5" Type="http://schemas.openxmlformats.org/officeDocument/2006/relationships/image" Target="../media/image550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1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70.png"/><Relationship Id="rId1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4" Type="http://schemas.openxmlformats.org/officeDocument/2006/relationships/image" Target="../media/image760.png"/><Relationship Id="rId5" Type="http://schemas.openxmlformats.org/officeDocument/2006/relationships/image" Target="../media/image770.png"/><Relationship Id="rId6" Type="http://schemas.openxmlformats.org/officeDocument/2006/relationships/image" Target="../media/image430.png"/><Relationship Id="rId7" Type="http://schemas.openxmlformats.org/officeDocument/2006/relationships/image" Target="../media/image440.png"/><Relationship Id="rId8" Type="http://schemas.openxmlformats.org/officeDocument/2006/relationships/image" Target="../media/image450.png"/><Relationship Id="rId9" Type="http://schemas.openxmlformats.org/officeDocument/2006/relationships/image" Target="../media/image78.png"/><Relationship Id="rId10" Type="http://schemas.openxmlformats.org/officeDocument/2006/relationships/image" Target="../media/image470.png"/><Relationship Id="rId11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11.png"/><Relationship Id="rId5" Type="http://schemas.openxmlformats.org/officeDocument/2006/relationships/image" Target="../media/image610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4765"/>
            <a:ext cx="8925339" cy="5074110"/>
          </a:xfrm>
        </p:spPr>
        <p:txBody>
          <a:bodyPr>
            <a:noAutofit/>
          </a:bodyPr>
          <a:lstStyle/>
          <a:p>
            <a:pPr algn="l"/>
            <a:r>
              <a:rPr lang="en-US" sz="7000" dirty="0" smtClean="0">
                <a:latin typeface="Charter Roman" charset="0"/>
                <a:ea typeface="Charter Roman" charset="0"/>
                <a:cs typeface="Charter Roman" charset="0"/>
              </a:rPr>
              <a:t>Simulation &amp; Development of the RTPC for the BONuS12 Experiment in CLAS12</a:t>
            </a:r>
            <a:endParaRPr lang="en-US" sz="700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7281" y="5900045"/>
            <a:ext cx="5826719" cy="1096899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Nathan M. Dzbenski</a:t>
            </a:r>
          </a:p>
          <a:p>
            <a:pPr algn="r"/>
            <a:r>
              <a:rPr lang="en-US" sz="16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Dissertation defense - 07 May 2019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5727"/>
          <a:stretch/>
        </p:blipFill>
        <p:spPr>
          <a:xfrm>
            <a:off x="0" y="0"/>
            <a:ext cx="1130595" cy="952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1" y="0"/>
            <a:ext cx="2031999" cy="6350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6" name="Rectangle 5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0" y="786186"/>
            <a:ext cx="9144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2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566" y="6087357"/>
            <a:ext cx="6786624" cy="445804"/>
          </a:xfrm>
        </p:spPr>
        <p:txBody>
          <a:bodyPr>
            <a:normAutofit fontScale="92500"/>
          </a:bodyPr>
          <a:lstStyle/>
          <a:p>
            <a:pPr marL="0" lvl="0" indent="0" defTabSz="914400">
              <a:spcBef>
                <a:spcPts val="0"/>
              </a:spcBef>
              <a:buClrTx/>
              <a:buSzTx/>
              <a:buNone/>
              <a:defRPr/>
            </a:pP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The BONuS12 RTPC will be installed in the CLAS12 in Hall B.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783" y="975659"/>
            <a:ext cx="4514191" cy="46089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765774" y="4403523"/>
            <a:ext cx="406400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17453" y="5399957"/>
            <a:ext cx="661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RTPC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391783" y="3971723"/>
            <a:ext cx="577191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35083" y="378705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Solenoid</a:t>
            </a: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718274" y="4948023"/>
            <a:ext cx="152400" cy="544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93713" y="549229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HTCC</a:t>
            </a:r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575274" y="2752523"/>
            <a:ext cx="1143000" cy="66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75274" y="2660190"/>
            <a:ext cx="121733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575274" y="1957056"/>
            <a:ext cx="1295400" cy="60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22824" y="2462825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</a:t>
            </a:r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5191474" y="4124123"/>
            <a:ext cx="44450" cy="146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74158" y="5566089"/>
            <a:ext cx="723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Torus</a:t>
            </a:r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866648" y="3603423"/>
            <a:ext cx="981047" cy="183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848878" y="3418757"/>
            <a:ext cx="6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LTCC</a:t>
            </a:r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915814" y="2468090"/>
            <a:ext cx="1277325" cy="44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277151" y="1283957"/>
            <a:ext cx="1277325" cy="44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222772" y="2278158"/>
            <a:ext cx="70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FTOF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600847" y="1058959"/>
            <a:ext cx="41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EC</a:t>
            </a:r>
            <a:endParaRPr lang="en-US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-1" y="0"/>
            <a:ext cx="8958805" cy="1145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CEBAF Large Acceptance Spectrometer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CLAS12 Detectors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479403" y="1428291"/>
            <a:ext cx="2121444" cy="1615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339430" y="1436357"/>
            <a:ext cx="2367447" cy="253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41" name="Rectangle 40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10/38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Simulation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GEant4 Monte Carlo (GEMC)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1086551" y="4937619"/>
            <a:ext cx="7035800" cy="1784169"/>
          </a:xfrm>
        </p:spPr>
        <p:txBody>
          <a:bodyPr/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GEMC is a Monte-Carlo based package of Geant4 used primarily for CLAS12.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pPr marL="0" indent="0" algn="just" defTabSz="914400">
              <a:spcBef>
                <a:spcPts val="0"/>
              </a:spcBef>
              <a:buClrTx/>
              <a:buSzTx/>
              <a:buNone/>
            </a:pP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Geant4 is a toolkit used to simulate 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particles 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passing through and interacting with 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matter. 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03" y="1018572"/>
            <a:ext cx="4000210" cy="375019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96311" y="905070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Combined volume of</a:t>
            </a:r>
          </a:p>
          <a:p>
            <a:r>
              <a:rPr lang="en-US" dirty="0" smtClean="0"/>
              <a:t>supports, electronics </a:t>
            </a:r>
          </a:p>
          <a:p>
            <a:r>
              <a:rPr lang="en-US" dirty="0" smtClean="0"/>
              <a:t>and air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745620" y="1430958"/>
            <a:ext cx="950691" cy="510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002193" y="3609285"/>
            <a:ext cx="1345520" cy="314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47713" y="3739152"/>
            <a:ext cx="18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Protection circuits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863524" y="2106536"/>
            <a:ext cx="1203767" cy="335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9816" y="1808717"/>
            <a:ext cx="191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Translation boards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2234370" y="4112733"/>
            <a:ext cx="999973" cy="34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79816" y="429342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Helium snout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347503" y="3061460"/>
            <a:ext cx="1326339" cy="13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64872" y="2962954"/>
            <a:ext cx="206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Downstream </a:t>
            </a:r>
            <a:r>
              <a:rPr lang="en-US" smtClean="0"/>
              <a:t>end plate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46" name="Rectangle 45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11/38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Simulation Plots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SOURCE: GEMC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4815" r="13888" b="12963"/>
          <a:stretch/>
        </p:blipFill>
        <p:spPr>
          <a:xfrm>
            <a:off x="1731665" y="1004908"/>
            <a:ext cx="4953000" cy="4953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505631" y="281560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Ionization points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505631" y="558487"/>
            <a:ext cx="1175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Proton track</a:t>
            </a:r>
            <a:endParaRPr lang="en-US" sz="1400" dirty="0"/>
          </a:p>
        </p:txBody>
      </p:sp>
      <p:cxnSp>
        <p:nvCxnSpPr>
          <p:cNvPr id="59" name="Straight Connector 58"/>
          <p:cNvCxnSpPr>
            <a:endCxn id="59" idx="1"/>
          </p:cNvCxnSpPr>
          <p:nvPr/>
        </p:nvCxnSpPr>
        <p:spPr>
          <a:xfrm flipV="1">
            <a:off x="6132563" y="712376"/>
            <a:ext cx="373068" cy="502"/>
          </a:xfrm>
          <a:prstGeom prst="line">
            <a:avLst/>
          </a:prstGeom>
          <a:ln w="22225">
            <a:solidFill>
              <a:srgbClr val="EE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306112" y="410804"/>
            <a:ext cx="67064" cy="711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65" name="Rectangle 64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-5649" y="589337"/>
            <a:ext cx="6066617" cy="3600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051249" y="292302"/>
            <a:ext cx="1907690" cy="589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3171910" y="6050531"/>
            <a:ext cx="320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5T magnetic field along z-axis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2729697" y="6050531"/>
            <a:ext cx="342900" cy="369332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869397" y="6215631"/>
            <a:ext cx="63500" cy="50800"/>
          </a:xfrm>
          <a:prstGeom prst="ellipse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12/38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1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Simulation Plots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SOURCE: GEMC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4815" r="13888" b="12963"/>
          <a:stretch/>
        </p:blipFill>
        <p:spPr>
          <a:xfrm>
            <a:off x="1731665" y="1004908"/>
            <a:ext cx="4953000" cy="4953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505631" y="281560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Ionization points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505631" y="558487"/>
            <a:ext cx="1175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Proton track</a:t>
            </a:r>
            <a:endParaRPr lang="en-US" sz="1400" dirty="0"/>
          </a:p>
        </p:txBody>
      </p:sp>
      <p:cxnSp>
        <p:nvCxnSpPr>
          <p:cNvPr id="59" name="Straight Connector 58"/>
          <p:cNvCxnSpPr>
            <a:endCxn id="59" idx="1"/>
          </p:cNvCxnSpPr>
          <p:nvPr/>
        </p:nvCxnSpPr>
        <p:spPr>
          <a:xfrm flipV="1">
            <a:off x="6132563" y="712376"/>
            <a:ext cx="373068" cy="502"/>
          </a:xfrm>
          <a:prstGeom prst="line">
            <a:avLst/>
          </a:prstGeom>
          <a:ln w="22225">
            <a:solidFill>
              <a:srgbClr val="EE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306112" y="410804"/>
            <a:ext cx="67064" cy="711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65" name="Rectangle 64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-5649" y="589337"/>
            <a:ext cx="6066617" cy="3600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051249" y="292302"/>
            <a:ext cx="1907690" cy="589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152097" y="913623"/>
            <a:ext cx="2740913" cy="2628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13/38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0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Simulation Plots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SOURCE: GEMC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4815" r="13888" b="12963"/>
          <a:stretch/>
        </p:blipFill>
        <p:spPr>
          <a:xfrm>
            <a:off x="1731665" y="1004908"/>
            <a:ext cx="4953000" cy="495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 r="6296" b="7223"/>
          <a:stretch/>
        </p:blipFill>
        <p:spPr>
          <a:xfrm>
            <a:off x="3042362" y="1297007"/>
            <a:ext cx="5816290" cy="518408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6505631" y="281560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Ionization points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505631" y="558487"/>
            <a:ext cx="1175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Proton track</a:t>
            </a:r>
            <a:endParaRPr lang="en-US" sz="1400" dirty="0"/>
          </a:p>
        </p:txBody>
      </p:sp>
      <p:cxnSp>
        <p:nvCxnSpPr>
          <p:cNvPr id="59" name="Straight Connector 58"/>
          <p:cNvCxnSpPr>
            <a:endCxn id="59" idx="1"/>
          </p:cNvCxnSpPr>
          <p:nvPr/>
        </p:nvCxnSpPr>
        <p:spPr>
          <a:xfrm flipV="1">
            <a:off x="6132563" y="712376"/>
            <a:ext cx="373068" cy="502"/>
          </a:xfrm>
          <a:prstGeom prst="line">
            <a:avLst/>
          </a:prstGeom>
          <a:ln w="22225">
            <a:solidFill>
              <a:srgbClr val="EE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306112" y="410804"/>
            <a:ext cx="67064" cy="711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518812" y="828581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Electron drift</a:t>
            </a:r>
            <a:endParaRPr lang="en-US" sz="1400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6145744" y="982470"/>
            <a:ext cx="373068" cy="502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65" name="Rectangle 64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-5649" y="589337"/>
            <a:ext cx="6066617" cy="3600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053057" y="281559"/>
            <a:ext cx="1907690" cy="867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14/38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7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Simulation Plots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SOURCE: GEMC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14815" r="13888" b="12963"/>
          <a:stretch/>
        </p:blipFill>
        <p:spPr>
          <a:xfrm>
            <a:off x="1731665" y="1004908"/>
            <a:ext cx="4953000" cy="495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 r="6296" b="7223"/>
          <a:stretch/>
        </p:blipFill>
        <p:spPr>
          <a:xfrm>
            <a:off x="3042362" y="1297007"/>
            <a:ext cx="5816290" cy="518408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9" name="Freeform 8"/>
          <p:cNvSpPr/>
          <p:nvPr/>
        </p:nvSpPr>
        <p:spPr>
          <a:xfrm>
            <a:off x="4690512" y="1652608"/>
            <a:ext cx="746760" cy="220980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741312" y="1642448"/>
            <a:ext cx="746760" cy="220980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6712226" y="2511128"/>
            <a:ext cx="45719" cy="858038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4888632" y="1688168"/>
            <a:ext cx="721360" cy="208915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924192" y="1683088"/>
            <a:ext cx="741680" cy="206502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980072" y="1683088"/>
            <a:ext cx="751840" cy="202692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050048" y="1683088"/>
            <a:ext cx="746760" cy="197025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5107072" y="1683088"/>
            <a:ext cx="746760" cy="196596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5208672" y="1728808"/>
            <a:ext cx="711200" cy="187246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5330592" y="1774527"/>
            <a:ext cx="650240" cy="1812135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391552" y="1810087"/>
            <a:ext cx="613536" cy="1761969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472832" y="1805797"/>
            <a:ext cx="588136" cy="1751654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640471" y="1906608"/>
            <a:ext cx="496125" cy="1608298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726832" y="1962487"/>
            <a:ext cx="443356" cy="1540029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5796808" y="1958197"/>
            <a:ext cx="419100" cy="1534216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918727" y="2038687"/>
            <a:ext cx="376493" cy="1424515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091446" y="2089487"/>
            <a:ext cx="288291" cy="1371655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6215908" y="2130128"/>
            <a:ext cx="252604" cy="1285296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6379737" y="2236807"/>
            <a:ext cx="177548" cy="1132359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6410214" y="2236806"/>
            <a:ext cx="170309" cy="1157277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6580522" y="2384127"/>
            <a:ext cx="81029" cy="985039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577483" y="1642448"/>
            <a:ext cx="810831" cy="225552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4432577" y="1642448"/>
            <a:ext cx="904938" cy="2300756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4276238" y="1596728"/>
            <a:ext cx="1010191" cy="238760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4149240" y="1596728"/>
            <a:ext cx="1096836" cy="2412516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933087" y="1556088"/>
            <a:ext cx="1261981" cy="2498876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3759796" y="1596728"/>
            <a:ext cx="1389488" cy="2498876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3647786" y="1596728"/>
            <a:ext cx="1466654" cy="2543019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3563270" y="1596728"/>
            <a:ext cx="1520534" cy="256286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3539014" y="1596728"/>
            <a:ext cx="1528325" cy="2577465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413785" y="1596728"/>
            <a:ext cx="1617994" cy="2610329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3337372" y="1642448"/>
            <a:ext cx="1650532" cy="2610329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309391" y="1642448"/>
            <a:ext cx="1666666" cy="2620489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085427" y="1652608"/>
            <a:ext cx="1867153" cy="2631918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019387" y="1774527"/>
            <a:ext cx="1895789" cy="255318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024089" y="1906608"/>
            <a:ext cx="1855941" cy="2458237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039643" y="1958197"/>
            <a:ext cx="1825577" cy="2426659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023178" y="2038686"/>
            <a:ext cx="1827401" cy="2372353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3038348" y="2130128"/>
            <a:ext cx="1771910" cy="2315206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032444" y="2236805"/>
            <a:ext cx="1746843" cy="2247897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3041265" y="2333328"/>
            <a:ext cx="1706972" cy="2196466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3027662" y="2384127"/>
            <a:ext cx="1690132" cy="2184874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3027662" y="2511128"/>
            <a:ext cx="1664694" cy="2087090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3020532" y="2556848"/>
            <a:ext cx="1645678" cy="2072156"/>
          </a:xfrm>
          <a:custGeom>
            <a:avLst/>
            <a:gdLst>
              <a:gd name="connsiteX0" fmla="*/ 746760 w 746760"/>
              <a:gd name="connsiteY0" fmla="*/ 2209800 h 2209800"/>
              <a:gd name="connsiteX1" fmla="*/ 645160 w 746760"/>
              <a:gd name="connsiteY1" fmla="*/ 1457960 h 2209800"/>
              <a:gd name="connsiteX2" fmla="*/ 365760 w 746760"/>
              <a:gd name="connsiteY2" fmla="*/ 609600 h 2209800"/>
              <a:gd name="connsiteX3" fmla="*/ 0 w 746760"/>
              <a:gd name="connsiteY3" fmla="*/ 0 h 2209800"/>
              <a:gd name="connsiteX4" fmla="*/ 0 w 746760"/>
              <a:gd name="connsiteY4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6760" h="2209800">
                <a:moveTo>
                  <a:pt x="746760" y="2209800"/>
                </a:moveTo>
                <a:cubicBezTo>
                  <a:pt x="727710" y="1967230"/>
                  <a:pt x="708660" y="1724660"/>
                  <a:pt x="645160" y="1457960"/>
                </a:cubicBezTo>
                <a:cubicBezTo>
                  <a:pt x="581660" y="1191260"/>
                  <a:pt x="473287" y="852593"/>
                  <a:pt x="365760" y="609600"/>
                </a:cubicBezTo>
                <a:cubicBezTo>
                  <a:pt x="258233" y="366607"/>
                  <a:pt x="60960" y="101600"/>
                  <a:pt x="0" y="0"/>
                </a:cubicBezTo>
                <a:lnTo>
                  <a:pt x="0" y="0"/>
                </a:lnTo>
              </a:path>
            </a:pathLst>
          </a:cu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505631" y="281560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Ionization points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6505631" y="558487"/>
            <a:ext cx="11750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Proton track</a:t>
            </a:r>
            <a:endParaRPr lang="en-US" sz="1400" dirty="0"/>
          </a:p>
        </p:txBody>
      </p:sp>
      <p:cxnSp>
        <p:nvCxnSpPr>
          <p:cNvPr id="59" name="Straight Connector 58"/>
          <p:cNvCxnSpPr>
            <a:endCxn id="59" idx="1"/>
          </p:cNvCxnSpPr>
          <p:nvPr/>
        </p:nvCxnSpPr>
        <p:spPr>
          <a:xfrm flipV="1">
            <a:off x="6132563" y="712376"/>
            <a:ext cx="373068" cy="502"/>
          </a:xfrm>
          <a:prstGeom prst="line">
            <a:avLst/>
          </a:prstGeom>
          <a:ln w="22225">
            <a:solidFill>
              <a:srgbClr val="EE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306112" y="410804"/>
            <a:ext cx="67064" cy="7117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518812" y="828581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Electron drift</a:t>
            </a:r>
            <a:endParaRPr lang="en-US" sz="1400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6145744" y="982470"/>
            <a:ext cx="373068" cy="502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65" name="Rectangle 64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/>
          <p:cNvCxnSpPr/>
          <p:nvPr/>
        </p:nvCxnSpPr>
        <p:spPr>
          <a:xfrm flipV="1">
            <a:off x="-5649" y="589337"/>
            <a:ext cx="6066617" cy="3600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053057" y="281559"/>
            <a:ext cx="1907690" cy="8671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15/38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9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6347713" cy="1145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Garfield++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Operation/Purpose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551" y="1143907"/>
            <a:ext cx="703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Creates gas property files that reflect the gas mixtures, electric and magnetic fields.</a:t>
            </a:r>
          </a:p>
          <a:p>
            <a:pPr algn="just"/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Uses </a:t>
            </a:r>
            <a:r>
              <a:rPr lang="en-US" dirty="0" err="1" smtClean="0">
                <a:latin typeface="Charter Roman" charset="0"/>
                <a:ea typeface="Charter Roman" charset="0"/>
                <a:cs typeface="Charter Roman" charset="0"/>
              </a:rPr>
              <a:t>Magboltz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, which solves 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the Boltzmann transport equations for electrons in gas mixtures under the influence of electric and magnetic fields. </a:t>
            </a:r>
            <a:endParaRPr lang="en-US" dirty="0" smtClean="0">
              <a:latin typeface="Charter Roman" charset="0"/>
              <a:ea typeface="Charter Roman" charset="0"/>
              <a:cs typeface="Charter Roman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t="9825" r="20736" b="4823"/>
          <a:stretch/>
        </p:blipFill>
        <p:spPr>
          <a:xfrm>
            <a:off x="2481612" y="2898233"/>
            <a:ext cx="4221513" cy="3577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18" t="84883"/>
          <a:stretch/>
        </p:blipFill>
        <p:spPr>
          <a:xfrm>
            <a:off x="6495965" y="5749550"/>
            <a:ext cx="995082" cy="85400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16" name="Rectangle 15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Connector 17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16/38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80" y="1988695"/>
            <a:ext cx="6404625" cy="461486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Drift-electron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Solenoid Magnetic Field Map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14" name="Rectangle 13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86678" y="1059997"/>
                <a:ext cx="70356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𝑧</m:t>
                    </m:r>
                    <m:r>
                      <a:rPr lang="is-IS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, the strength of the field increases symmetrically from locations upstream and downstream of the target center (</a:t>
                </a:r>
                <a:r>
                  <a:rPr lang="en-US" i="1" dirty="0" smtClean="0">
                    <a:latin typeface="Cambria Math" charset="0"/>
                    <a:ea typeface="Cambria Math" charset="0"/>
                    <a:cs typeface="Cambria Math" charset="0"/>
                  </a:rPr>
                  <a:t>z=0 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).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78" y="1059997"/>
                <a:ext cx="7035673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693" t="-6604" r="-78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17/38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6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41" y="906757"/>
            <a:ext cx="6582918" cy="493255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11" name="Rectangle 10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Drift-electron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Garfield++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86678" y="5717078"/>
                <a:ext cx="70356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The drift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 at points along the radius of the drift region (</a:t>
                </a:r>
                <a:r>
                  <a:rPr lang="en-US" i="1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r</a:t>
                </a:r>
                <a:r>
                  <a:rPr lang="en-US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 decreases to zero as </a:t>
                </a:r>
                <a:r>
                  <a:rPr lang="en-US" i="1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r</a:t>
                </a:r>
                <a:r>
                  <a:rPr lang="en-US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goes to 7 cm.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78" y="5717078"/>
                <a:ext cx="7035673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693" t="-6604" r="-78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18/38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54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08" y="1417841"/>
            <a:ext cx="6571343" cy="4957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67715" y="6237103"/>
                <a:ext cx="41379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7−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)(7−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715" y="6237103"/>
                <a:ext cx="4137927" cy="276999"/>
              </a:xfrm>
              <a:prstGeom prst="rect">
                <a:avLst/>
              </a:prstGeom>
              <a:blipFill rotWithShape="0">
                <a:blip r:embed="rId4"/>
                <a:stretch>
                  <a:fillRect t="-434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-5649" y="6603558"/>
            <a:ext cx="9144000" cy="254442"/>
            <a:chOff x="0" y="6603558"/>
            <a:chExt cx="9144000" cy="254442"/>
          </a:xfrm>
        </p:grpSpPr>
        <p:sp>
          <p:nvSpPr>
            <p:cNvPr id="11" name="Rectangle 10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Drift-electron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Garfield++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64215" y="1486612"/>
            <a:ext cx="4386805" cy="4629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086678" y="964315"/>
                <a:ext cx="703567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The drift angle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 at points along the radius of the drift region (</a:t>
                </a:r>
                <a:r>
                  <a:rPr lang="en-US" i="1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r</a:t>
                </a:r>
                <a:r>
                  <a:rPr lang="en-US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) decreases to zero as </a:t>
                </a:r>
                <a:r>
                  <a:rPr lang="en-US" i="1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r</a:t>
                </a:r>
                <a:r>
                  <a:rPr lang="en-US" dirty="0" smtClean="0">
                    <a:solidFill>
                      <a:srgbClr val="000000"/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 goes to 7 cm.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678" y="964315"/>
                <a:ext cx="7035673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693" t="-5660" r="-780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19/38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0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BONuS12 MOTIVATION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Nucleon Structure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551" y="1225172"/>
            <a:ext cx="669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Protons and neutrons (nucleons) both contain 3 valence quarks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2358306" y="1774817"/>
            <a:ext cx="1993900" cy="1866900"/>
          </a:xfrm>
          <a:prstGeom prst="ellipse">
            <a:avLst/>
          </a:prstGeom>
          <a:solidFill>
            <a:srgbClr val="69E4EE">
              <a:alpha val="50196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77406" y="2105017"/>
            <a:ext cx="571500" cy="5207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54435" y="2040942"/>
            <a:ext cx="73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u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916564" y="2905404"/>
            <a:ext cx="571500" cy="5207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93593" y="2841329"/>
            <a:ext cx="73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u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572209" y="2320629"/>
            <a:ext cx="571500" cy="5207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49238" y="2256554"/>
            <a:ext cx="73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  <p:sp>
        <p:nvSpPr>
          <p:cNvPr id="18" name="Oval 17"/>
          <p:cNvSpPr/>
          <p:nvPr/>
        </p:nvSpPr>
        <p:spPr>
          <a:xfrm>
            <a:off x="5069980" y="1770401"/>
            <a:ext cx="1993900" cy="1866900"/>
          </a:xfrm>
          <a:prstGeom prst="ellipse">
            <a:avLst/>
          </a:prstGeom>
          <a:solidFill>
            <a:srgbClr val="A9D18E">
              <a:alpha val="50196"/>
            </a:srgb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89080" y="2105017"/>
            <a:ext cx="571500" cy="5207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66109" y="2040942"/>
            <a:ext cx="73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  <p:sp>
        <p:nvSpPr>
          <p:cNvPr id="21" name="Oval 20"/>
          <p:cNvSpPr/>
          <p:nvPr/>
        </p:nvSpPr>
        <p:spPr>
          <a:xfrm>
            <a:off x="5628238" y="2905404"/>
            <a:ext cx="571500" cy="5207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05267" y="2841329"/>
            <a:ext cx="73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latin typeface="Cambria Math" charset="0"/>
                <a:ea typeface="Cambria Math" charset="0"/>
                <a:cs typeface="Cambria Math" charset="0"/>
              </a:rPr>
              <a:t>d</a:t>
            </a:r>
          </a:p>
        </p:txBody>
      </p:sp>
      <p:sp>
        <p:nvSpPr>
          <p:cNvPr id="23" name="Oval 22"/>
          <p:cNvSpPr/>
          <p:nvPr/>
        </p:nvSpPr>
        <p:spPr>
          <a:xfrm>
            <a:off x="6283883" y="2320629"/>
            <a:ext cx="571500" cy="5207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60912" y="2256554"/>
            <a:ext cx="7397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Cambria Math" charset="0"/>
                <a:ea typeface="Cambria Math" charset="0"/>
                <a:cs typeface="Cambria Math" charset="0"/>
              </a:rPr>
              <a:t>u</a:t>
            </a:r>
            <a:endParaRPr lang="en-US" sz="3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3439" y="3685010"/>
            <a:ext cx="8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 smtClean="0"/>
              <a:t>Proton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582918" y="3717413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mtClean="0"/>
              <a:t>Neutron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86552" y="4340633"/>
            <a:ext cx="703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These nucleons also contain quark-antiquark pairs in a constant state of creation and annihilation. These are called “sea quarks”.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6551" y="5479728"/>
            <a:ext cx="703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The valence quarks all have momentum within the confines of the nucleon. The fraction of the total momentum carried by a single quark is called the </a:t>
            </a:r>
            <a:r>
              <a:rPr lang="en-US" dirty="0" err="1" smtClean="0">
                <a:latin typeface="Charter Roman" charset="0"/>
                <a:ea typeface="Charter Roman" charset="0"/>
                <a:cs typeface="Charter Roman" charset="0"/>
              </a:rPr>
              <a:t>Bjorken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-</a:t>
            </a:r>
            <a:r>
              <a:rPr lang="en-US" i="1" dirty="0" smtClean="0">
                <a:latin typeface="Charter Roman" charset="0"/>
                <a:ea typeface="Charter Roman" charset="0"/>
                <a:cs typeface="Charter Roman" charset="0"/>
              </a:rPr>
              <a:t>x 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(or just </a:t>
            </a:r>
            <a:r>
              <a:rPr lang="en-US" i="1" dirty="0">
                <a:latin typeface="Charter Roman" charset="0"/>
                <a:ea typeface="Charter Roman" charset="0"/>
                <a:cs typeface="Charter Roman" charset="0"/>
              </a:rPr>
              <a:t>x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).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30" name="Rectangle 2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38030" y="656897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2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29" y="1587969"/>
            <a:ext cx="4696671" cy="36819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969"/>
            <a:ext cx="4630900" cy="350955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Drift-electron Analysis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E-field and Gas </a:t>
            </a:r>
            <a:r>
              <a:rPr lang="en-US" sz="2200" b="1" smtClean="0">
                <a:solidFill>
                  <a:schemeClr val="bg1">
                    <a:lumMod val="65000"/>
                  </a:schemeClr>
                </a:solidFill>
              </a:rPr>
              <a:t>mixture variations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14" name="Rectangle 13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1086678" y="5269873"/>
            <a:ext cx="70356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rgbClr val="000000"/>
                </a:solidFill>
                <a:latin typeface="Cambria Math" charset="0"/>
                <a:ea typeface="Cambria Math" charset="0"/>
                <a:cs typeface="Cambria Math" charset="0"/>
              </a:rPr>
              <a:t>Variations in electric field, gas mixture, temperature and pressure have dramatic effects on the electron drift times and drift angles.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20/38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04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Drift-gas Monitoring System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Operation/Purpose</a:t>
            </a: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6551" y="1157141"/>
            <a:ext cx="703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A drift chamber that measures the drift velocity of electrons for a given gas mixture, electric field, temperature and pressure.</a:t>
            </a:r>
          </a:p>
        </p:txBody>
      </p:sp>
      <p:sp>
        <p:nvSpPr>
          <p:cNvPr id="403" name="Rectangle 402"/>
          <p:cNvSpPr/>
          <p:nvPr/>
        </p:nvSpPr>
        <p:spPr>
          <a:xfrm>
            <a:off x="3037781" y="4111909"/>
            <a:ext cx="2673833" cy="325454"/>
          </a:xfrm>
          <a:prstGeom prst="rect">
            <a:avLst/>
          </a:prstGeom>
          <a:solidFill>
            <a:srgbClr val="F29F97">
              <a:alpha val="31000"/>
            </a:srgbClr>
          </a:solidFill>
          <a:ln>
            <a:solidFill>
              <a:srgbClr val="C00000">
                <a:alpha val="3100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8" name="Rectangle 297"/>
          <p:cNvSpPr/>
          <p:nvPr/>
        </p:nvSpPr>
        <p:spPr>
          <a:xfrm rot="5400000">
            <a:off x="916625" y="4024868"/>
            <a:ext cx="2599269" cy="516471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71758" y="2797203"/>
            <a:ext cx="5156201" cy="1862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1771757" y="5582737"/>
            <a:ext cx="5156201" cy="1862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 rot="5400000">
            <a:off x="565256" y="4189971"/>
            <a:ext cx="2599269" cy="18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 rot="5400000">
            <a:off x="5535190" y="4192029"/>
            <a:ext cx="2599269" cy="186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 rot="5400000">
            <a:off x="3291346" y="2848000"/>
            <a:ext cx="289923" cy="8467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 rot="5400000">
            <a:off x="5182799" y="2873402"/>
            <a:ext cx="289923" cy="8467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 rot="5400000">
            <a:off x="5498946" y="4196317"/>
            <a:ext cx="1558383" cy="156639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 rot="5400000">
            <a:off x="2078934" y="4113766"/>
            <a:ext cx="325453" cy="32174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 rot="5400000">
            <a:off x="2436134" y="4152122"/>
            <a:ext cx="47083" cy="23283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211940" y="2637381"/>
            <a:ext cx="448733" cy="133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3211940" y="1806601"/>
            <a:ext cx="448733" cy="828721"/>
          </a:xfrm>
          <a:prstGeom prst="rect">
            <a:avLst/>
          </a:prstGeom>
          <a:solidFill>
            <a:srgbClr val="EEB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5097441" y="2637381"/>
            <a:ext cx="448733" cy="1333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5097441" y="1806601"/>
            <a:ext cx="448733" cy="828721"/>
          </a:xfrm>
          <a:prstGeom prst="rect">
            <a:avLst/>
          </a:prstGeom>
          <a:solidFill>
            <a:srgbClr val="EEB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102653" y="5794405"/>
            <a:ext cx="508542" cy="5387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5102653" y="6333202"/>
            <a:ext cx="508542" cy="13339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 rot="5400000">
            <a:off x="5156756" y="5707089"/>
            <a:ext cx="396874" cy="8467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iangle 4"/>
          <p:cNvSpPr/>
          <p:nvPr/>
        </p:nvSpPr>
        <p:spPr>
          <a:xfrm>
            <a:off x="5151324" y="5786689"/>
            <a:ext cx="408141" cy="5387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5151324" y="5898024"/>
            <a:ext cx="161532" cy="42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>
            <a:stCxn id="5" idx="4"/>
          </p:cNvCxnSpPr>
          <p:nvPr/>
        </p:nvCxnSpPr>
        <p:spPr>
          <a:xfrm flipH="1" flipV="1">
            <a:off x="5397529" y="5898024"/>
            <a:ext cx="161936" cy="42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/>
          <p:nvPr/>
        </p:nvCxnSpPr>
        <p:spPr>
          <a:xfrm flipH="1" flipV="1">
            <a:off x="5311681" y="5575021"/>
            <a:ext cx="1175" cy="32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 flipV="1">
            <a:off x="5397529" y="5575021"/>
            <a:ext cx="0" cy="3230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Rectangle 313"/>
          <p:cNvSpPr/>
          <p:nvPr/>
        </p:nvSpPr>
        <p:spPr>
          <a:xfrm>
            <a:off x="3207365" y="5786689"/>
            <a:ext cx="508542" cy="5387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3207365" y="6325486"/>
            <a:ext cx="508542" cy="133395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 rot="5400000">
            <a:off x="3261468" y="5699373"/>
            <a:ext cx="396874" cy="8467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riangle 316"/>
          <p:cNvSpPr/>
          <p:nvPr/>
        </p:nvSpPr>
        <p:spPr>
          <a:xfrm>
            <a:off x="3256036" y="5778973"/>
            <a:ext cx="408141" cy="5387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8" name="Straight Connector 317"/>
          <p:cNvCxnSpPr>
            <a:stCxn id="317" idx="2"/>
          </p:cNvCxnSpPr>
          <p:nvPr/>
        </p:nvCxnSpPr>
        <p:spPr>
          <a:xfrm flipV="1">
            <a:off x="3256036" y="5890308"/>
            <a:ext cx="161532" cy="42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/>
          <p:cNvCxnSpPr>
            <a:stCxn id="317" idx="4"/>
          </p:cNvCxnSpPr>
          <p:nvPr/>
        </p:nvCxnSpPr>
        <p:spPr>
          <a:xfrm flipH="1" flipV="1">
            <a:off x="3502241" y="5890308"/>
            <a:ext cx="161936" cy="427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 flipV="1">
            <a:off x="3417568" y="5575021"/>
            <a:ext cx="0" cy="315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 flipV="1">
            <a:off x="3502241" y="5575021"/>
            <a:ext cx="0" cy="315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 flipV="1">
            <a:off x="3393971" y="2780403"/>
            <a:ext cx="0" cy="21269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 flipV="1">
            <a:off x="3478644" y="2782687"/>
            <a:ext cx="0" cy="21269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 flipV="1">
            <a:off x="5284249" y="2782687"/>
            <a:ext cx="0" cy="21269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 flipV="1">
            <a:off x="5370097" y="2782857"/>
            <a:ext cx="0" cy="212692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 flipH="1" flipV="1">
            <a:off x="2393192" y="4296843"/>
            <a:ext cx="97900" cy="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 flipH="1" flipV="1">
            <a:off x="2391644" y="4242395"/>
            <a:ext cx="97900" cy="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Oval 333"/>
          <p:cNvSpPr/>
          <p:nvPr/>
        </p:nvSpPr>
        <p:spPr>
          <a:xfrm>
            <a:off x="5431797" y="335147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Oval 334"/>
          <p:cNvSpPr/>
          <p:nvPr/>
        </p:nvSpPr>
        <p:spPr>
          <a:xfrm>
            <a:off x="5431796" y="3642081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Oval 335"/>
          <p:cNvSpPr/>
          <p:nvPr/>
        </p:nvSpPr>
        <p:spPr>
          <a:xfrm>
            <a:off x="5433969" y="3929958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Oval 339"/>
          <p:cNvSpPr/>
          <p:nvPr/>
        </p:nvSpPr>
        <p:spPr>
          <a:xfrm>
            <a:off x="5431797" y="4531804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Oval 340"/>
          <p:cNvSpPr/>
          <p:nvPr/>
        </p:nvSpPr>
        <p:spPr>
          <a:xfrm>
            <a:off x="5431796" y="4822409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Oval 341"/>
          <p:cNvSpPr/>
          <p:nvPr/>
        </p:nvSpPr>
        <p:spPr>
          <a:xfrm>
            <a:off x="5433969" y="511028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Oval 342"/>
          <p:cNvSpPr/>
          <p:nvPr/>
        </p:nvSpPr>
        <p:spPr>
          <a:xfrm>
            <a:off x="5711615" y="3349572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Oval 343"/>
          <p:cNvSpPr/>
          <p:nvPr/>
        </p:nvSpPr>
        <p:spPr>
          <a:xfrm>
            <a:off x="5711614" y="3640177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Oval 344"/>
          <p:cNvSpPr/>
          <p:nvPr/>
        </p:nvSpPr>
        <p:spPr>
          <a:xfrm>
            <a:off x="5713787" y="3928054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Oval 345"/>
          <p:cNvSpPr/>
          <p:nvPr/>
        </p:nvSpPr>
        <p:spPr>
          <a:xfrm>
            <a:off x="5711615" y="4529900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Oval 346"/>
          <p:cNvSpPr/>
          <p:nvPr/>
        </p:nvSpPr>
        <p:spPr>
          <a:xfrm>
            <a:off x="5711614" y="4820505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347"/>
          <p:cNvSpPr/>
          <p:nvPr/>
        </p:nvSpPr>
        <p:spPr>
          <a:xfrm>
            <a:off x="5713787" y="5108382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348"/>
          <p:cNvSpPr/>
          <p:nvPr/>
        </p:nvSpPr>
        <p:spPr>
          <a:xfrm>
            <a:off x="4809658" y="335147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/>
        </p:nvSpPr>
        <p:spPr>
          <a:xfrm>
            <a:off x="4809657" y="3642081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350"/>
          <p:cNvSpPr/>
          <p:nvPr/>
        </p:nvSpPr>
        <p:spPr>
          <a:xfrm>
            <a:off x="4811830" y="3929958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/>
          <p:cNvSpPr/>
          <p:nvPr/>
        </p:nvSpPr>
        <p:spPr>
          <a:xfrm>
            <a:off x="4809658" y="4531804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352"/>
          <p:cNvSpPr/>
          <p:nvPr/>
        </p:nvSpPr>
        <p:spPr>
          <a:xfrm>
            <a:off x="4809657" y="4822409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4811830" y="511028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Oval 354"/>
          <p:cNvSpPr/>
          <p:nvPr/>
        </p:nvSpPr>
        <p:spPr>
          <a:xfrm>
            <a:off x="5128596" y="3349572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5128595" y="3640177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/>
          <p:cNvSpPr/>
          <p:nvPr/>
        </p:nvSpPr>
        <p:spPr>
          <a:xfrm>
            <a:off x="5130768" y="3928054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5128596" y="4529900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Oval 358"/>
          <p:cNvSpPr/>
          <p:nvPr/>
        </p:nvSpPr>
        <p:spPr>
          <a:xfrm>
            <a:off x="5128595" y="4820505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5130768" y="5108382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Oval 360"/>
          <p:cNvSpPr/>
          <p:nvPr/>
        </p:nvSpPr>
        <p:spPr>
          <a:xfrm>
            <a:off x="4182701" y="335147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4182700" y="3642081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Oval 362"/>
          <p:cNvSpPr/>
          <p:nvPr/>
        </p:nvSpPr>
        <p:spPr>
          <a:xfrm>
            <a:off x="4184873" y="3929958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4182701" y="4531804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Oval 364"/>
          <p:cNvSpPr/>
          <p:nvPr/>
        </p:nvSpPr>
        <p:spPr>
          <a:xfrm>
            <a:off x="4182700" y="4822409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4184873" y="511028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Oval 366"/>
          <p:cNvSpPr/>
          <p:nvPr/>
        </p:nvSpPr>
        <p:spPr>
          <a:xfrm>
            <a:off x="4496749" y="3349572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4496748" y="3640177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Oval 368"/>
          <p:cNvSpPr/>
          <p:nvPr/>
        </p:nvSpPr>
        <p:spPr>
          <a:xfrm>
            <a:off x="4498921" y="3928054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>
            <a:off x="4496749" y="4529900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Oval 370"/>
          <p:cNvSpPr/>
          <p:nvPr/>
        </p:nvSpPr>
        <p:spPr>
          <a:xfrm>
            <a:off x="4496748" y="4820505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4498921" y="5108382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Oval 372"/>
          <p:cNvSpPr/>
          <p:nvPr/>
        </p:nvSpPr>
        <p:spPr>
          <a:xfrm>
            <a:off x="3587149" y="335636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3587148" y="3646971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Oval 374"/>
          <p:cNvSpPr/>
          <p:nvPr/>
        </p:nvSpPr>
        <p:spPr>
          <a:xfrm>
            <a:off x="3589321" y="3934848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3587149" y="4536694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Oval 376"/>
          <p:cNvSpPr/>
          <p:nvPr/>
        </p:nvSpPr>
        <p:spPr>
          <a:xfrm>
            <a:off x="3587148" y="4827299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3589321" y="511517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Oval 378"/>
          <p:cNvSpPr/>
          <p:nvPr/>
        </p:nvSpPr>
        <p:spPr>
          <a:xfrm>
            <a:off x="3881637" y="3349572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3881636" y="3640177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Oval 380"/>
          <p:cNvSpPr/>
          <p:nvPr/>
        </p:nvSpPr>
        <p:spPr>
          <a:xfrm>
            <a:off x="3883809" y="3928054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/>
          <p:cNvSpPr/>
          <p:nvPr/>
        </p:nvSpPr>
        <p:spPr>
          <a:xfrm>
            <a:off x="3881637" y="4529900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Oval 382"/>
          <p:cNvSpPr/>
          <p:nvPr/>
        </p:nvSpPr>
        <p:spPr>
          <a:xfrm>
            <a:off x="3881636" y="4820505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3883809" y="5108382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Oval 384"/>
          <p:cNvSpPr/>
          <p:nvPr/>
        </p:nvSpPr>
        <p:spPr>
          <a:xfrm>
            <a:off x="2958191" y="3362060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Oval 385"/>
          <p:cNvSpPr/>
          <p:nvPr/>
        </p:nvSpPr>
        <p:spPr>
          <a:xfrm>
            <a:off x="2958190" y="3652665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/>
          <p:cNvSpPr/>
          <p:nvPr/>
        </p:nvSpPr>
        <p:spPr>
          <a:xfrm>
            <a:off x="2960363" y="3940542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387"/>
          <p:cNvSpPr/>
          <p:nvPr/>
        </p:nvSpPr>
        <p:spPr>
          <a:xfrm>
            <a:off x="2958191" y="4542388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388"/>
          <p:cNvSpPr/>
          <p:nvPr/>
        </p:nvSpPr>
        <p:spPr>
          <a:xfrm>
            <a:off x="2958190" y="4832993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389"/>
          <p:cNvSpPr/>
          <p:nvPr/>
        </p:nvSpPr>
        <p:spPr>
          <a:xfrm>
            <a:off x="2960363" y="5120870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390"/>
          <p:cNvSpPr/>
          <p:nvPr/>
        </p:nvSpPr>
        <p:spPr>
          <a:xfrm>
            <a:off x="3272239" y="336015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391"/>
          <p:cNvSpPr/>
          <p:nvPr/>
        </p:nvSpPr>
        <p:spPr>
          <a:xfrm>
            <a:off x="3272238" y="3650761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392"/>
          <p:cNvSpPr/>
          <p:nvPr/>
        </p:nvSpPr>
        <p:spPr>
          <a:xfrm>
            <a:off x="3274411" y="3938638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393"/>
          <p:cNvSpPr/>
          <p:nvPr/>
        </p:nvSpPr>
        <p:spPr>
          <a:xfrm>
            <a:off x="3272239" y="4540484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5" name="Oval 394"/>
          <p:cNvSpPr/>
          <p:nvPr/>
        </p:nvSpPr>
        <p:spPr>
          <a:xfrm>
            <a:off x="3272238" y="4831089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6" name="Oval 395"/>
          <p:cNvSpPr/>
          <p:nvPr/>
        </p:nvSpPr>
        <p:spPr>
          <a:xfrm>
            <a:off x="3274411" y="5118966"/>
            <a:ext cx="79591" cy="83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Oval 398"/>
          <p:cNvSpPr/>
          <p:nvPr/>
        </p:nvSpPr>
        <p:spPr>
          <a:xfrm>
            <a:off x="2203109" y="4249353"/>
            <a:ext cx="45719" cy="46774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1" name="Straight Arrow Connector 400"/>
          <p:cNvCxnSpPr/>
          <p:nvPr/>
        </p:nvCxnSpPr>
        <p:spPr>
          <a:xfrm flipH="1" flipV="1">
            <a:off x="3435856" y="2038291"/>
            <a:ext cx="42539" cy="427947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/>
          <p:cNvCxnSpPr/>
          <p:nvPr/>
        </p:nvCxnSpPr>
        <p:spPr>
          <a:xfrm flipH="1" flipV="1">
            <a:off x="5315983" y="2025649"/>
            <a:ext cx="42539" cy="427947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4" name="TextBox 403"/>
          <p:cNvSpPr txBox="1"/>
          <p:nvPr/>
        </p:nvSpPr>
        <p:spPr>
          <a:xfrm>
            <a:off x="5304023" y="2975139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e-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3429827" y="297706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e-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06" name="TextBox 405"/>
          <p:cNvSpPr txBox="1"/>
          <p:nvPr/>
        </p:nvSpPr>
        <p:spPr>
          <a:xfrm>
            <a:off x="7196110" y="418438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Cathode</a:t>
            </a:r>
            <a:endParaRPr lang="en-US"/>
          </a:p>
        </p:txBody>
      </p:sp>
      <p:sp>
        <p:nvSpPr>
          <p:cNvPr id="407" name="TextBox 406"/>
          <p:cNvSpPr txBox="1"/>
          <p:nvPr/>
        </p:nvSpPr>
        <p:spPr>
          <a:xfrm>
            <a:off x="1606290" y="226099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Anode</a:t>
            </a:r>
            <a:endParaRPr lang="en-US" dirty="0"/>
          </a:p>
        </p:txBody>
      </p:sp>
      <p:sp>
        <p:nvSpPr>
          <p:cNvPr id="408" name="TextBox 407"/>
          <p:cNvSpPr txBox="1"/>
          <p:nvPr/>
        </p:nvSpPr>
        <p:spPr>
          <a:xfrm>
            <a:off x="3764845" y="6309036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Sr-90 sources</a:t>
            </a:r>
            <a:endParaRPr lang="en-US" sz="1400" dirty="0"/>
          </a:p>
        </p:txBody>
      </p:sp>
      <p:sp>
        <p:nvSpPr>
          <p:cNvPr id="409" name="TextBox 408"/>
          <p:cNvSpPr txBox="1"/>
          <p:nvPr/>
        </p:nvSpPr>
        <p:spPr>
          <a:xfrm>
            <a:off x="3764845" y="2514368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Scintillators</a:t>
            </a:r>
            <a:endParaRPr lang="en-US" sz="1400" dirty="0"/>
          </a:p>
        </p:txBody>
      </p:sp>
      <p:sp>
        <p:nvSpPr>
          <p:cNvPr id="410" name="TextBox 409"/>
          <p:cNvSpPr txBox="1"/>
          <p:nvPr/>
        </p:nvSpPr>
        <p:spPr>
          <a:xfrm>
            <a:off x="4091646" y="1994072"/>
            <a:ext cx="565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PMTs</a:t>
            </a:r>
            <a:endParaRPr lang="en-US" sz="1400" dirty="0"/>
          </a:p>
        </p:txBody>
      </p:sp>
      <p:sp>
        <p:nvSpPr>
          <p:cNvPr id="411" name="TextBox 410"/>
          <p:cNvSpPr txBox="1"/>
          <p:nvPr/>
        </p:nvSpPr>
        <p:spPr>
          <a:xfrm>
            <a:off x="6421861" y="2034981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Field-shaping</a:t>
            </a:r>
          </a:p>
          <a:p>
            <a:pPr algn="ctr"/>
            <a:r>
              <a:rPr lang="en-US" dirty="0" smtClean="0"/>
              <a:t>electrodes</a:t>
            </a:r>
            <a:endParaRPr lang="en-US" dirty="0"/>
          </a:p>
        </p:txBody>
      </p:sp>
      <p:cxnSp>
        <p:nvCxnSpPr>
          <p:cNvPr id="413" name="Straight Arrow Connector 412"/>
          <p:cNvCxnSpPr>
            <a:stCxn id="407" idx="2"/>
          </p:cNvCxnSpPr>
          <p:nvPr/>
        </p:nvCxnSpPr>
        <p:spPr>
          <a:xfrm>
            <a:off x="2019224" y="2630330"/>
            <a:ext cx="197035" cy="1612065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/>
          <p:cNvCxnSpPr>
            <a:stCxn id="409" idx="1"/>
            <a:endCxn id="4" idx="3"/>
          </p:cNvCxnSpPr>
          <p:nvPr/>
        </p:nvCxnSpPr>
        <p:spPr>
          <a:xfrm flipH="1">
            <a:off x="3660673" y="2668257"/>
            <a:ext cx="104172" cy="35822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Arrow Connector 416"/>
          <p:cNvCxnSpPr>
            <a:stCxn id="409" idx="3"/>
            <a:endCxn id="306" idx="1"/>
          </p:cNvCxnSpPr>
          <p:nvPr/>
        </p:nvCxnSpPr>
        <p:spPr>
          <a:xfrm>
            <a:off x="4904901" y="2668257"/>
            <a:ext cx="192540" cy="35822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/>
          <p:cNvCxnSpPr>
            <a:stCxn id="410" idx="1"/>
            <a:endCxn id="305" idx="3"/>
          </p:cNvCxnSpPr>
          <p:nvPr/>
        </p:nvCxnSpPr>
        <p:spPr>
          <a:xfrm flipH="1">
            <a:off x="3660673" y="2147961"/>
            <a:ext cx="430973" cy="7300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/>
          <p:cNvCxnSpPr>
            <a:stCxn id="410" idx="3"/>
            <a:endCxn id="307" idx="1"/>
          </p:cNvCxnSpPr>
          <p:nvPr/>
        </p:nvCxnSpPr>
        <p:spPr>
          <a:xfrm>
            <a:off x="4657122" y="2147961"/>
            <a:ext cx="440319" cy="73001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>
            <a:endCxn id="343" idx="0"/>
          </p:cNvCxnSpPr>
          <p:nvPr/>
        </p:nvCxnSpPr>
        <p:spPr>
          <a:xfrm flipH="1">
            <a:off x="5751411" y="2395782"/>
            <a:ext cx="821738" cy="953790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>
            <a:stCxn id="406" idx="1"/>
          </p:cNvCxnSpPr>
          <p:nvPr/>
        </p:nvCxnSpPr>
        <p:spPr>
          <a:xfrm flipH="1" flipV="1">
            <a:off x="6421861" y="4165388"/>
            <a:ext cx="774249" cy="20366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/>
          <p:cNvCxnSpPr>
            <a:stCxn id="408" idx="1"/>
          </p:cNvCxnSpPr>
          <p:nvPr/>
        </p:nvCxnSpPr>
        <p:spPr>
          <a:xfrm flipH="1" flipV="1">
            <a:off x="3583209" y="6392183"/>
            <a:ext cx="181636" cy="70742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Arrow Connector 436"/>
          <p:cNvCxnSpPr>
            <a:stCxn id="408" idx="3"/>
          </p:cNvCxnSpPr>
          <p:nvPr/>
        </p:nvCxnSpPr>
        <p:spPr>
          <a:xfrm flipV="1">
            <a:off x="5010699" y="6399899"/>
            <a:ext cx="221391" cy="63026"/>
          </a:xfrm>
          <a:prstGeom prst="straightConnector1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/>
          <p:cNvCxnSpPr/>
          <p:nvPr/>
        </p:nvCxnSpPr>
        <p:spPr>
          <a:xfrm flipH="1" flipV="1">
            <a:off x="2257527" y="4281582"/>
            <a:ext cx="1130262" cy="12642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Arrow Connector 452"/>
          <p:cNvCxnSpPr/>
          <p:nvPr/>
        </p:nvCxnSpPr>
        <p:spPr>
          <a:xfrm flipH="1" flipV="1">
            <a:off x="2255574" y="4248765"/>
            <a:ext cx="3081678" cy="31757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5" name="TextBox 454"/>
          <p:cNvSpPr txBox="1"/>
          <p:nvPr/>
        </p:nvSpPr>
        <p:spPr>
          <a:xfrm>
            <a:off x="4542189" y="4045888"/>
            <a:ext cx="675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dirty="0" smtClean="0"/>
              <a:t>rift e-</a:t>
            </a:r>
            <a:endParaRPr lang="en-US" sz="1200" dirty="0"/>
          </a:p>
        </p:txBody>
      </p:sp>
      <p:sp>
        <p:nvSpPr>
          <p:cNvPr id="456" name="TextBox 455"/>
          <p:cNvSpPr txBox="1"/>
          <p:nvPr/>
        </p:nvSpPr>
        <p:spPr>
          <a:xfrm>
            <a:off x="2438961" y="4228411"/>
            <a:ext cx="675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dirty="0" smtClean="0"/>
              <a:t>rift e-</a:t>
            </a:r>
            <a:endParaRPr lang="en-US" sz="1200" dirty="0"/>
          </a:p>
        </p:txBody>
      </p:sp>
      <p:grpSp>
        <p:nvGrpSpPr>
          <p:cNvPr id="130" name="Group 129"/>
          <p:cNvGrpSpPr/>
          <p:nvPr/>
        </p:nvGrpSpPr>
        <p:grpSpPr>
          <a:xfrm>
            <a:off x="-5649" y="6603558"/>
            <a:ext cx="9144000" cy="254442"/>
            <a:chOff x="0" y="6603558"/>
            <a:chExt cx="9144000" cy="254442"/>
          </a:xfrm>
        </p:grpSpPr>
        <p:sp>
          <p:nvSpPr>
            <p:cNvPr id="131" name="Rectangle 130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3" name="Straight Connector 132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21/38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02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Drift-gas Monitoring System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Concept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85876" y="4331341"/>
            <a:ext cx="1708366" cy="269530"/>
          </a:xfrm>
          <a:prstGeom prst="rect">
            <a:avLst/>
          </a:prstGeom>
          <a:solidFill>
            <a:srgbClr val="F29F97">
              <a:alpha val="31000"/>
            </a:srgbClr>
          </a:solidFill>
          <a:ln>
            <a:solidFill>
              <a:srgbClr val="C00000">
                <a:alpha val="31000"/>
              </a:srgb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rot="5400000">
            <a:off x="3984677" y="4308126"/>
            <a:ext cx="2152626" cy="329984"/>
          </a:xfrm>
          <a:prstGeom prst="rect">
            <a:avLst/>
          </a:prstGeom>
          <a:solidFill>
            <a:schemeClr val="bg1">
              <a:lumMod val="7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76989" y="3242546"/>
            <a:ext cx="3294400" cy="154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76988" y="5549430"/>
            <a:ext cx="3294400" cy="154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3760180" y="4413614"/>
            <a:ext cx="2152626" cy="119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6935570" y="4415319"/>
            <a:ext cx="2152626" cy="1190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5400000">
            <a:off x="5720451" y="3292626"/>
            <a:ext cx="240104" cy="54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5400000">
            <a:off x="6928938" y="3313663"/>
            <a:ext cx="240104" cy="54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5400000">
            <a:off x="7010905" y="4416066"/>
            <a:ext cx="1290600" cy="100080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5400000">
            <a:off x="4942454" y="4363323"/>
            <a:ext cx="269529" cy="20556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5400000">
            <a:off x="5197017" y="4386676"/>
            <a:ext cx="38993" cy="14876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697150" y="3110187"/>
            <a:ext cx="286705" cy="110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697150" y="2422163"/>
            <a:ext cx="286705" cy="686319"/>
          </a:xfrm>
          <a:prstGeom prst="rect">
            <a:avLst/>
          </a:prstGeom>
          <a:solidFill>
            <a:srgbClr val="EEB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901834" y="3110187"/>
            <a:ext cx="286705" cy="1104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901834" y="2422163"/>
            <a:ext cx="286705" cy="686319"/>
          </a:xfrm>
          <a:prstGeom prst="rect">
            <a:avLst/>
          </a:prstGeom>
          <a:solidFill>
            <a:srgbClr val="EEB2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905164" y="5724727"/>
            <a:ext cx="324918" cy="446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905164" y="6170940"/>
            <a:ext cx="324918" cy="11047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>
            <a:off x="6902179" y="5660426"/>
            <a:ext cx="328678" cy="54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iangle 43"/>
          <p:cNvSpPr/>
          <p:nvPr/>
        </p:nvSpPr>
        <p:spPr>
          <a:xfrm>
            <a:off x="6936261" y="5718337"/>
            <a:ext cx="260769" cy="44621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27" idx="2"/>
          </p:cNvCxnSpPr>
          <p:nvPr/>
        </p:nvCxnSpPr>
        <p:spPr>
          <a:xfrm flipV="1">
            <a:off x="6936261" y="5810540"/>
            <a:ext cx="103206" cy="354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7" idx="4"/>
          </p:cNvCxnSpPr>
          <p:nvPr/>
        </p:nvCxnSpPr>
        <p:spPr>
          <a:xfrm flipH="1" flipV="1">
            <a:off x="7093567" y="5810540"/>
            <a:ext cx="103464" cy="354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7038717" y="5543040"/>
            <a:ext cx="751" cy="267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093567" y="5543040"/>
            <a:ext cx="0" cy="2675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694227" y="5718337"/>
            <a:ext cx="324918" cy="4462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4227" y="6164550"/>
            <a:ext cx="324918" cy="110473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>
            <a:off x="5691241" y="5654036"/>
            <a:ext cx="328678" cy="54099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/>
          <p:cNvSpPr/>
          <p:nvPr/>
        </p:nvSpPr>
        <p:spPr>
          <a:xfrm>
            <a:off x="5725324" y="5711946"/>
            <a:ext cx="260769" cy="44621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725324" y="5804150"/>
            <a:ext cx="103206" cy="354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5882629" y="5804150"/>
            <a:ext cx="103464" cy="3540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828530" y="5543040"/>
            <a:ext cx="0" cy="261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882629" y="5543040"/>
            <a:ext cx="0" cy="2611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813453" y="3228633"/>
            <a:ext cx="0" cy="1761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867553" y="3230524"/>
            <a:ext cx="0" cy="1761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021190" y="3230524"/>
            <a:ext cx="0" cy="1761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076040" y="3230665"/>
            <a:ext cx="0" cy="176144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5174035" y="4484497"/>
            <a:ext cx="62550" cy="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5173046" y="4439405"/>
            <a:ext cx="62550" cy="3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7115461" y="370157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115460" y="3942245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116849" y="4180655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115461" y="467908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115460" y="491975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116849" y="515816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294242" y="3699999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294242" y="394066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295630" y="417907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294242" y="4677507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294242" y="491817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295630" y="515658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717964" y="370157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717963" y="3942245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719352" y="4180655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717964" y="467908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717963" y="491975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719352" y="515816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921740" y="3699999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921739" y="394066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923128" y="417907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921740" y="4677507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921739" y="491817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6923128" y="515658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6317389" y="370157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6317388" y="3942245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318776" y="4180655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6317389" y="467908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317388" y="491975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318776" y="515816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518040" y="3699999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518040" y="394066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519428" y="417907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518040" y="4677507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6518040" y="491817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519428" y="515658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936879" y="370562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936878" y="3946295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938266" y="4184705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936879" y="4683133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936878" y="4923802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5938266" y="5162212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6125033" y="3699999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6125032" y="394066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6126421" y="417907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125033" y="4677507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125032" y="491817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6126421" y="5156586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5535025" y="3710341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5535024" y="3951010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536412" y="4189420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5535025" y="4687849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5535024" y="492851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5536412" y="5166928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5735676" y="3708764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735676" y="3949434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5737064" y="4187844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5735676" y="4686272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5735676" y="4926941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5737064" y="5165351"/>
            <a:ext cx="50852" cy="688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5052588" y="4445167"/>
            <a:ext cx="29211" cy="38737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5840214" y="2614041"/>
            <a:ext cx="27179" cy="354411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 flipV="1">
            <a:off x="7041465" y="2603571"/>
            <a:ext cx="27179" cy="3544119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7033824" y="3389906"/>
            <a:ext cx="253180" cy="30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e-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836362" y="3391501"/>
            <a:ext cx="253180" cy="305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e-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" name="Straight Connector 5"/>
          <p:cNvCxnSpPr>
            <a:stCxn id="38" idx="0"/>
          </p:cNvCxnSpPr>
          <p:nvPr/>
        </p:nvCxnSpPr>
        <p:spPr>
          <a:xfrm flipH="1" flipV="1">
            <a:off x="5836362" y="2257454"/>
            <a:ext cx="4141" cy="164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7059438" y="1914604"/>
            <a:ext cx="7080" cy="513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endCxn id="189" idx="3"/>
          </p:cNvCxnSpPr>
          <p:nvPr/>
        </p:nvCxnSpPr>
        <p:spPr>
          <a:xfrm flipH="1" flipV="1">
            <a:off x="6846175" y="1917002"/>
            <a:ext cx="220343" cy="1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4761035" y="2096233"/>
            <a:ext cx="812233" cy="320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DISCR</a:t>
            </a:r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3235782" y="4301057"/>
            <a:ext cx="812233" cy="320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DISCR</a:t>
            </a:r>
            <a:endParaRPr lang="en-US" dirty="0"/>
          </a:p>
        </p:txBody>
      </p:sp>
      <p:cxnSp>
        <p:nvCxnSpPr>
          <p:cNvPr id="160" name="Straight Connector 159"/>
          <p:cNvCxnSpPr>
            <a:stCxn id="156" idx="3"/>
            <a:endCxn id="123" idx="2"/>
          </p:cNvCxnSpPr>
          <p:nvPr/>
        </p:nvCxnSpPr>
        <p:spPr>
          <a:xfrm>
            <a:off x="4048015" y="4461059"/>
            <a:ext cx="1004573" cy="3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/>
        </p:nvSpPr>
        <p:spPr>
          <a:xfrm>
            <a:off x="3223449" y="1904547"/>
            <a:ext cx="812233" cy="3200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TDC</a:t>
            </a:r>
            <a:endParaRPr lang="en-US" dirty="0"/>
          </a:p>
        </p:txBody>
      </p:sp>
      <p:cxnSp>
        <p:nvCxnSpPr>
          <p:cNvPr id="165" name="Straight Arrow Connector 164"/>
          <p:cNvCxnSpPr>
            <a:stCxn id="163" idx="1"/>
          </p:cNvCxnSpPr>
          <p:nvPr/>
        </p:nvCxnSpPr>
        <p:spPr>
          <a:xfrm flipH="1">
            <a:off x="2948601" y="2064549"/>
            <a:ext cx="274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1451474" y="1418250"/>
            <a:ext cx="0" cy="969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H="1">
            <a:off x="1293115" y="2285597"/>
            <a:ext cx="16072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H="1">
            <a:off x="5573268" y="2263285"/>
            <a:ext cx="263094" cy="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6033942" y="1760420"/>
            <a:ext cx="812233" cy="313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DISCR</a:t>
            </a:r>
            <a:endParaRPr lang="en-US" dirty="0"/>
          </a:p>
        </p:txBody>
      </p:sp>
      <p:cxnSp>
        <p:nvCxnSpPr>
          <p:cNvPr id="203" name="Straight Connector 202"/>
          <p:cNvCxnSpPr/>
          <p:nvPr/>
        </p:nvCxnSpPr>
        <p:spPr>
          <a:xfrm flipH="1" flipV="1">
            <a:off x="4035682" y="1965397"/>
            <a:ext cx="1983463" cy="12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 flipH="1">
            <a:off x="4035682" y="2150178"/>
            <a:ext cx="7192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Freeform 224"/>
          <p:cNvSpPr/>
          <p:nvPr/>
        </p:nvSpPr>
        <p:spPr>
          <a:xfrm>
            <a:off x="1575264" y="1670611"/>
            <a:ext cx="433810" cy="614916"/>
          </a:xfrm>
          <a:custGeom>
            <a:avLst/>
            <a:gdLst>
              <a:gd name="connsiteX0" fmla="*/ 0 w 552450"/>
              <a:gd name="connsiteY0" fmla="*/ 374650 h 377825"/>
              <a:gd name="connsiteX1" fmla="*/ 12700 w 552450"/>
              <a:gd name="connsiteY1" fmla="*/ 377825 h 377825"/>
              <a:gd name="connsiteX2" fmla="*/ 38100 w 552450"/>
              <a:gd name="connsiteY2" fmla="*/ 371475 h 377825"/>
              <a:gd name="connsiteX3" fmla="*/ 76200 w 552450"/>
              <a:gd name="connsiteY3" fmla="*/ 361950 h 377825"/>
              <a:gd name="connsiteX4" fmla="*/ 85725 w 552450"/>
              <a:gd name="connsiteY4" fmla="*/ 358775 h 377825"/>
              <a:gd name="connsiteX5" fmla="*/ 104775 w 552450"/>
              <a:gd name="connsiteY5" fmla="*/ 346075 h 377825"/>
              <a:gd name="connsiteX6" fmla="*/ 117475 w 552450"/>
              <a:gd name="connsiteY6" fmla="*/ 327025 h 377825"/>
              <a:gd name="connsiteX7" fmla="*/ 123825 w 552450"/>
              <a:gd name="connsiteY7" fmla="*/ 317500 h 377825"/>
              <a:gd name="connsiteX8" fmla="*/ 127000 w 552450"/>
              <a:gd name="connsiteY8" fmla="*/ 307975 h 377825"/>
              <a:gd name="connsiteX9" fmla="*/ 139700 w 552450"/>
              <a:gd name="connsiteY9" fmla="*/ 288925 h 377825"/>
              <a:gd name="connsiteX10" fmla="*/ 142875 w 552450"/>
              <a:gd name="connsiteY10" fmla="*/ 279400 h 377825"/>
              <a:gd name="connsiteX11" fmla="*/ 149225 w 552450"/>
              <a:gd name="connsiteY11" fmla="*/ 269875 h 377825"/>
              <a:gd name="connsiteX12" fmla="*/ 155575 w 552450"/>
              <a:gd name="connsiteY12" fmla="*/ 250825 h 377825"/>
              <a:gd name="connsiteX13" fmla="*/ 165100 w 552450"/>
              <a:gd name="connsiteY13" fmla="*/ 222250 h 377825"/>
              <a:gd name="connsiteX14" fmla="*/ 171450 w 552450"/>
              <a:gd name="connsiteY14" fmla="*/ 203200 h 377825"/>
              <a:gd name="connsiteX15" fmla="*/ 174625 w 552450"/>
              <a:gd name="connsiteY15" fmla="*/ 193675 h 377825"/>
              <a:gd name="connsiteX16" fmla="*/ 184150 w 552450"/>
              <a:gd name="connsiteY16" fmla="*/ 161925 h 377825"/>
              <a:gd name="connsiteX17" fmla="*/ 190500 w 552450"/>
              <a:gd name="connsiteY17" fmla="*/ 142875 h 377825"/>
              <a:gd name="connsiteX18" fmla="*/ 193675 w 552450"/>
              <a:gd name="connsiteY18" fmla="*/ 133350 h 377825"/>
              <a:gd name="connsiteX19" fmla="*/ 196850 w 552450"/>
              <a:gd name="connsiteY19" fmla="*/ 117475 h 377825"/>
              <a:gd name="connsiteX20" fmla="*/ 200025 w 552450"/>
              <a:gd name="connsiteY20" fmla="*/ 107950 h 377825"/>
              <a:gd name="connsiteX21" fmla="*/ 203200 w 552450"/>
              <a:gd name="connsiteY21" fmla="*/ 92075 h 377825"/>
              <a:gd name="connsiteX22" fmla="*/ 209550 w 552450"/>
              <a:gd name="connsiteY22" fmla="*/ 73025 h 377825"/>
              <a:gd name="connsiteX23" fmla="*/ 219075 w 552450"/>
              <a:gd name="connsiteY23" fmla="*/ 44450 h 377825"/>
              <a:gd name="connsiteX24" fmla="*/ 222250 w 552450"/>
              <a:gd name="connsiteY24" fmla="*/ 34925 h 377825"/>
              <a:gd name="connsiteX25" fmla="*/ 225425 w 552450"/>
              <a:gd name="connsiteY25" fmla="*/ 25400 h 377825"/>
              <a:gd name="connsiteX26" fmla="*/ 238125 w 552450"/>
              <a:gd name="connsiteY26" fmla="*/ 6350 h 377825"/>
              <a:gd name="connsiteX27" fmla="*/ 257175 w 552450"/>
              <a:gd name="connsiteY27" fmla="*/ 0 h 377825"/>
              <a:gd name="connsiteX28" fmla="*/ 301625 w 552450"/>
              <a:gd name="connsiteY28" fmla="*/ 3175 h 377825"/>
              <a:gd name="connsiteX29" fmla="*/ 320675 w 552450"/>
              <a:gd name="connsiteY29" fmla="*/ 9525 h 377825"/>
              <a:gd name="connsiteX30" fmla="*/ 327025 w 552450"/>
              <a:gd name="connsiteY30" fmla="*/ 19050 h 377825"/>
              <a:gd name="connsiteX31" fmla="*/ 349250 w 552450"/>
              <a:gd name="connsiteY31" fmla="*/ 47625 h 377825"/>
              <a:gd name="connsiteX32" fmla="*/ 358775 w 552450"/>
              <a:gd name="connsiteY32" fmla="*/ 66675 h 377825"/>
              <a:gd name="connsiteX33" fmla="*/ 365125 w 552450"/>
              <a:gd name="connsiteY33" fmla="*/ 85725 h 377825"/>
              <a:gd name="connsiteX34" fmla="*/ 371475 w 552450"/>
              <a:gd name="connsiteY34" fmla="*/ 104775 h 377825"/>
              <a:gd name="connsiteX35" fmla="*/ 374650 w 552450"/>
              <a:gd name="connsiteY35" fmla="*/ 114300 h 377825"/>
              <a:gd name="connsiteX36" fmla="*/ 377825 w 552450"/>
              <a:gd name="connsiteY36" fmla="*/ 130175 h 377825"/>
              <a:gd name="connsiteX37" fmla="*/ 381000 w 552450"/>
              <a:gd name="connsiteY37" fmla="*/ 152400 h 377825"/>
              <a:gd name="connsiteX38" fmla="*/ 384175 w 552450"/>
              <a:gd name="connsiteY38" fmla="*/ 161925 h 377825"/>
              <a:gd name="connsiteX39" fmla="*/ 390525 w 552450"/>
              <a:gd name="connsiteY39" fmla="*/ 187325 h 377825"/>
              <a:gd name="connsiteX40" fmla="*/ 396875 w 552450"/>
              <a:gd name="connsiteY40" fmla="*/ 215900 h 377825"/>
              <a:gd name="connsiteX41" fmla="*/ 406400 w 552450"/>
              <a:gd name="connsiteY41" fmla="*/ 244475 h 377825"/>
              <a:gd name="connsiteX42" fmla="*/ 415925 w 552450"/>
              <a:gd name="connsiteY42" fmla="*/ 273050 h 377825"/>
              <a:gd name="connsiteX43" fmla="*/ 419100 w 552450"/>
              <a:gd name="connsiteY43" fmla="*/ 282575 h 377825"/>
              <a:gd name="connsiteX44" fmla="*/ 425450 w 552450"/>
              <a:gd name="connsiteY44" fmla="*/ 292100 h 377825"/>
              <a:gd name="connsiteX45" fmla="*/ 428625 w 552450"/>
              <a:gd name="connsiteY45" fmla="*/ 301625 h 377825"/>
              <a:gd name="connsiteX46" fmla="*/ 438150 w 552450"/>
              <a:gd name="connsiteY46" fmla="*/ 311150 h 377825"/>
              <a:gd name="connsiteX47" fmla="*/ 454025 w 552450"/>
              <a:gd name="connsiteY47" fmla="*/ 327025 h 377825"/>
              <a:gd name="connsiteX48" fmla="*/ 482600 w 552450"/>
              <a:gd name="connsiteY48" fmla="*/ 349250 h 377825"/>
              <a:gd name="connsiteX49" fmla="*/ 492125 w 552450"/>
              <a:gd name="connsiteY49" fmla="*/ 355600 h 377825"/>
              <a:gd name="connsiteX50" fmla="*/ 501650 w 552450"/>
              <a:gd name="connsiteY50" fmla="*/ 358775 h 377825"/>
              <a:gd name="connsiteX51" fmla="*/ 520700 w 552450"/>
              <a:gd name="connsiteY51" fmla="*/ 368300 h 377825"/>
              <a:gd name="connsiteX52" fmla="*/ 552450 w 552450"/>
              <a:gd name="connsiteY52" fmla="*/ 368300 h 37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52450" h="377825">
                <a:moveTo>
                  <a:pt x="0" y="374650"/>
                </a:moveTo>
                <a:cubicBezTo>
                  <a:pt x="4233" y="375708"/>
                  <a:pt x="8336" y="377825"/>
                  <a:pt x="12700" y="377825"/>
                </a:cubicBezTo>
                <a:cubicBezTo>
                  <a:pt x="26422" y="377825"/>
                  <a:pt x="26826" y="373980"/>
                  <a:pt x="38100" y="371475"/>
                </a:cubicBezTo>
                <a:cubicBezTo>
                  <a:pt x="76579" y="362924"/>
                  <a:pt x="37707" y="374781"/>
                  <a:pt x="76200" y="361950"/>
                </a:cubicBezTo>
                <a:cubicBezTo>
                  <a:pt x="79375" y="360892"/>
                  <a:pt x="82940" y="360631"/>
                  <a:pt x="85725" y="358775"/>
                </a:cubicBezTo>
                <a:lnTo>
                  <a:pt x="104775" y="346075"/>
                </a:lnTo>
                <a:lnTo>
                  <a:pt x="117475" y="327025"/>
                </a:lnTo>
                <a:cubicBezTo>
                  <a:pt x="119592" y="323850"/>
                  <a:pt x="122618" y="321120"/>
                  <a:pt x="123825" y="317500"/>
                </a:cubicBezTo>
                <a:cubicBezTo>
                  <a:pt x="124883" y="314325"/>
                  <a:pt x="125375" y="310901"/>
                  <a:pt x="127000" y="307975"/>
                </a:cubicBezTo>
                <a:cubicBezTo>
                  <a:pt x="130706" y="301304"/>
                  <a:pt x="137287" y="296165"/>
                  <a:pt x="139700" y="288925"/>
                </a:cubicBezTo>
                <a:cubicBezTo>
                  <a:pt x="140758" y="285750"/>
                  <a:pt x="141378" y="282393"/>
                  <a:pt x="142875" y="279400"/>
                </a:cubicBezTo>
                <a:cubicBezTo>
                  <a:pt x="144582" y="275987"/>
                  <a:pt x="147675" y="273362"/>
                  <a:pt x="149225" y="269875"/>
                </a:cubicBezTo>
                <a:cubicBezTo>
                  <a:pt x="151943" y="263758"/>
                  <a:pt x="153458" y="257175"/>
                  <a:pt x="155575" y="250825"/>
                </a:cubicBezTo>
                <a:lnTo>
                  <a:pt x="165100" y="222250"/>
                </a:lnTo>
                <a:lnTo>
                  <a:pt x="171450" y="203200"/>
                </a:lnTo>
                <a:cubicBezTo>
                  <a:pt x="172508" y="200025"/>
                  <a:pt x="173813" y="196922"/>
                  <a:pt x="174625" y="193675"/>
                </a:cubicBezTo>
                <a:cubicBezTo>
                  <a:pt x="179423" y="174481"/>
                  <a:pt x="176420" y="185115"/>
                  <a:pt x="184150" y="161925"/>
                </a:cubicBezTo>
                <a:lnTo>
                  <a:pt x="190500" y="142875"/>
                </a:lnTo>
                <a:cubicBezTo>
                  <a:pt x="191558" y="139700"/>
                  <a:pt x="193019" y="136632"/>
                  <a:pt x="193675" y="133350"/>
                </a:cubicBezTo>
                <a:cubicBezTo>
                  <a:pt x="194733" y="128058"/>
                  <a:pt x="195541" y="122710"/>
                  <a:pt x="196850" y="117475"/>
                </a:cubicBezTo>
                <a:cubicBezTo>
                  <a:pt x="197662" y="114228"/>
                  <a:pt x="199213" y="111197"/>
                  <a:pt x="200025" y="107950"/>
                </a:cubicBezTo>
                <a:cubicBezTo>
                  <a:pt x="201334" y="102715"/>
                  <a:pt x="201780" y="97281"/>
                  <a:pt x="203200" y="92075"/>
                </a:cubicBezTo>
                <a:cubicBezTo>
                  <a:pt x="204961" y="85617"/>
                  <a:pt x="207433" y="79375"/>
                  <a:pt x="209550" y="73025"/>
                </a:cubicBezTo>
                <a:lnTo>
                  <a:pt x="219075" y="44450"/>
                </a:lnTo>
                <a:lnTo>
                  <a:pt x="222250" y="34925"/>
                </a:lnTo>
                <a:cubicBezTo>
                  <a:pt x="223308" y="31750"/>
                  <a:pt x="223569" y="28185"/>
                  <a:pt x="225425" y="25400"/>
                </a:cubicBezTo>
                <a:cubicBezTo>
                  <a:pt x="229658" y="19050"/>
                  <a:pt x="230885" y="8763"/>
                  <a:pt x="238125" y="6350"/>
                </a:cubicBezTo>
                <a:lnTo>
                  <a:pt x="257175" y="0"/>
                </a:lnTo>
                <a:cubicBezTo>
                  <a:pt x="271992" y="1058"/>
                  <a:pt x="286935" y="971"/>
                  <a:pt x="301625" y="3175"/>
                </a:cubicBezTo>
                <a:cubicBezTo>
                  <a:pt x="308244" y="4168"/>
                  <a:pt x="320675" y="9525"/>
                  <a:pt x="320675" y="9525"/>
                </a:cubicBezTo>
                <a:cubicBezTo>
                  <a:pt x="322792" y="12700"/>
                  <a:pt x="324582" y="16119"/>
                  <a:pt x="327025" y="19050"/>
                </a:cubicBezTo>
                <a:cubicBezTo>
                  <a:pt x="336157" y="30008"/>
                  <a:pt x="343900" y="31576"/>
                  <a:pt x="349250" y="47625"/>
                </a:cubicBezTo>
                <a:cubicBezTo>
                  <a:pt x="360829" y="82363"/>
                  <a:pt x="342362" y="29746"/>
                  <a:pt x="358775" y="66675"/>
                </a:cubicBezTo>
                <a:cubicBezTo>
                  <a:pt x="361493" y="72792"/>
                  <a:pt x="363008" y="79375"/>
                  <a:pt x="365125" y="85725"/>
                </a:cubicBezTo>
                <a:lnTo>
                  <a:pt x="371475" y="104775"/>
                </a:lnTo>
                <a:cubicBezTo>
                  <a:pt x="372533" y="107950"/>
                  <a:pt x="373994" y="111018"/>
                  <a:pt x="374650" y="114300"/>
                </a:cubicBezTo>
                <a:cubicBezTo>
                  <a:pt x="375708" y="119592"/>
                  <a:pt x="376938" y="124852"/>
                  <a:pt x="377825" y="130175"/>
                </a:cubicBezTo>
                <a:cubicBezTo>
                  <a:pt x="379055" y="137557"/>
                  <a:pt x="379532" y="145062"/>
                  <a:pt x="381000" y="152400"/>
                </a:cubicBezTo>
                <a:cubicBezTo>
                  <a:pt x="381656" y="155682"/>
                  <a:pt x="383294" y="158696"/>
                  <a:pt x="384175" y="161925"/>
                </a:cubicBezTo>
                <a:cubicBezTo>
                  <a:pt x="386471" y="170345"/>
                  <a:pt x="388813" y="178767"/>
                  <a:pt x="390525" y="187325"/>
                </a:cubicBezTo>
                <a:cubicBezTo>
                  <a:pt x="392338" y="196389"/>
                  <a:pt x="394185" y="206932"/>
                  <a:pt x="396875" y="215900"/>
                </a:cubicBezTo>
                <a:lnTo>
                  <a:pt x="406400" y="244475"/>
                </a:lnTo>
                <a:lnTo>
                  <a:pt x="415925" y="273050"/>
                </a:lnTo>
                <a:cubicBezTo>
                  <a:pt x="416983" y="276225"/>
                  <a:pt x="417244" y="279790"/>
                  <a:pt x="419100" y="282575"/>
                </a:cubicBezTo>
                <a:cubicBezTo>
                  <a:pt x="421217" y="285750"/>
                  <a:pt x="423743" y="288687"/>
                  <a:pt x="425450" y="292100"/>
                </a:cubicBezTo>
                <a:cubicBezTo>
                  <a:pt x="426947" y="295093"/>
                  <a:pt x="426769" y="298840"/>
                  <a:pt x="428625" y="301625"/>
                </a:cubicBezTo>
                <a:cubicBezTo>
                  <a:pt x="431116" y="305361"/>
                  <a:pt x="435275" y="307701"/>
                  <a:pt x="438150" y="311150"/>
                </a:cubicBezTo>
                <a:cubicBezTo>
                  <a:pt x="459317" y="336550"/>
                  <a:pt x="428625" y="305858"/>
                  <a:pt x="454025" y="327025"/>
                </a:cubicBezTo>
                <a:cubicBezTo>
                  <a:pt x="483868" y="351894"/>
                  <a:pt x="434452" y="317152"/>
                  <a:pt x="482600" y="349250"/>
                </a:cubicBezTo>
                <a:cubicBezTo>
                  <a:pt x="485775" y="351367"/>
                  <a:pt x="488505" y="354393"/>
                  <a:pt x="492125" y="355600"/>
                </a:cubicBezTo>
                <a:cubicBezTo>
                  <a:pt x="495300" y="356658"/>
                  <a:pt x="498657" y="357278"/>
                  <a:pt x="501650" y="358775"/>
                </a:cubicBezTo>
                <a:cubicBezTo>
                  <a:pt x="509725" y="362813"/>
                  <a:pt x="511269" y="367575"/>
                  <a:pt x="520700" y="368300"/>
                </a:cubicBezTo>
                <a:cubicBezTo>
                  <a:pt x="531252" y="369112"/>
                  <a:pt x="541867" y="368300"/>
                  <a:pt x="552450" y="368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reeform 225"/>
          <p:cNvSpPr/>
          <p:nvPr/>
        </p:nvSpPr>
        <p:spPr>
          <a:xfrm>
            <a:off x="2319943" y="1670611"/>
            <a:ext cx="397536" cy="614916"/>
          </a:xfrm>
          <a:custGeom>
            <a:avLst/>
            <a:gdLst>
              <a:gd name="connsiteX0" fmla="*/ 0 w 552450"/>
              <a:gd name="connsiteY0" fmla="*/ 374650 h 377825"/>
              <a:gd name="connsiteX1" fmla="*/ 12700 w 552450"/>
              <a:gd name="connsiteY1" fmla="*/ 377825 h 377825"/>
              <a:gd name="connsiteX2" fmla="*/ 38100 w 552450"/>
              <a:gd name="connsiteY2" fmla="*/ 371475 h 377825"/>
              <a:gd name="connsiteX3" fmla="*/ 76200 w 552450"/>
              <a:gd name="connsiteY3" fmla="*/ 361950 h 377825"/>
              <a:gd name="connsiteX4" fmla="*/ 85725 w 552450"/>
              <a:gd name="connsiteY4" fmla="*/ 358775 h 377825"/>
              <a:gd name="connsiteX5" fmla="*/ 104775 w 552450"/>
              <a:gd name="connsiteY5" fmla="*/ 346075 h 377825"/>
              <a:gd name="connsiteX6" fmla="*/ 117475 w 552450"/>
              <a:gd name="connsiteY6" fmla="*/ 327025 h 377825"/>
              <a:gd name="connsiteX7" fmla="*/ 123825 w 552450"/>
              <a:gd name="connsiteY7" fmla="*/ 317500 h 377825"/>
              <a:gd name="connsiteX8" fmla="*/ 127000 w 552450"/>
              <a:gd name="connsiteY8" fmla="*/ 307975 h 377825"/>
              <a:gd name="connsiteX9" fmla="*/ 139700 w 552450"/>
              <a:gd name="connsiteY9" fmla="*/ 288925 h 377825"/>
              <a:gd name="connsiteX10" fmla="*/ 142875 w 552450"/>
              <a:gd name="connsiteY10" fmla="*/ 279400 h 377825"/>
              <a:gd name="connsiteX11" fmla="*/ 149225 w 552450"/>
              <a:gd name="connsiteY11" fmla="*/ 269875 h 377825"/>
              <a:gd name="connsiteX12" fmla="*/ 155575 w 552450"/>
              <a:gd name="connsiteY12" fmla="*/ 250825 h 377825"/>
              <a:gd name="connsiteX13" fmla="*/ 165100 w 552450"/>
              <a:gd name="connsiteY13" fmla="*/ 222250 h 377825"/>
              <a:gd name="connsiteX14" fmla="*/ 171450 w 552450"/>
              <a:gd name="connsiteY14" fmla="*/ 203200 h 377825"/>
              <a:gd name="connsiteX15" fmla="*/ 174625 w 552450"/>
              <a:gd name="connsiteY15" fmla="*/ 193675 h 377825"/>
              <a:gd name="connsiteX16" fmla="*/ 184150 w 552450"/>
              <a:gd name="connsiteY16" fmla="*/ 161925 h 377825"/>
              <a:gd name="connsiteX17" fmla="*/ 190500 w 552450"/>
              <a:gd name="connsiteY17" fmla="*/ 142875 h 377825"/>
              <a:gd name="connsiteX18" fmla="*/ 193675 w 552450"/>
              <a:gd name="connsiteY18" fmla="*/ 133350 h 377825"/>
              <a:gd name="connsiteX19" fmla="*/ 196850 w 552450"/>
              <a:gd name="connsiteY19" fmla="*/ 117475 h 377825"/>
              <a:gd name="connsiteX20" fmla="*/ 200025 w 552450"/>
              <a:gd name="connsiteY20" fmla="*/ 107950 h 377825"/>
              <a:gd name="connsiteX21" fmla="*/ 203200 w 552450"/>
              <a:gd name="connsiteY21" fmla="*/ 92075 h 377825"/>
              <a:gd name="connsiteX22" fmla="*/ 209550 w 552450"/>
              <a:gd name="connsiteY22" fmla="*/ 73025 h 377825"/>
              <a:gd name="connsiteX23" fmla="*/ 219075 w 552450"/>
              <a:gd name="connsiteY23" fmla="*/ 44450 h 377825"/>
              <a:gd name="connsiteX24" fmla="*/ 222250 w 552450"/>
              <a:gd name="connsiteY24" fmla="*/ 34925 h 377825"/>
              <a:gd name="connsiteX25" fmla="*/ 225425 w 552450"/>
              <a:gd name="connsiteY25" fmla="*/ 25400 h 377825"/>
              <a:gd name="connsiteX26" fmla="*/ 238125 w 552450"/>
              <a:gd name="connsiteY26" fmla="*/ 6350 h 377825"/>
              <a:gd name="connsiteX27" fmla="*/ 257175 w 552450"/>
              <a:gd name="connsiteY27" fmla="*/ 0 h 377825"/>
              <a:gd name="connsiteX28" fmla="*/ 301625 w 552450"/>
              <a:gd name="connsiteY28" fmla="*/ 3175 h 377825"/>
              <a:gd name="connsiteX29" fmla="*/ 320675 w 552450"/>
              <a:gd name="connsiteY29" fmla="*/ 9525 h 377825"/>
              <a:gd name="connsiteX30" fmla="*/ 327025 w 552450"/>
              <a:gd name="connsiteY30" fmla="*/ 19050 h 377825"/>
              <a:gd name="connsiteX31" fmla="*/ 349250 w 552450"/>
              <a:gd name="connsiteY31" fmla="*/ 47625 h 377825"/>
              <a:gd name="connsiteX32" fmla="*/ 358775 w 552450"/>
              <a:gd name="connsiteY32" fmla="*/ 66675 h 377825"/>
              <a:gd name="connsiteX33" fmla="*/ 365125 w 552450"/>
              <a:gd name="connsiteY33" fmla="*/ 85725 h 377825"/>
              <a:gd name="connsiteX34" fmla="*/ 371475 w 552450"/>
              <a:gd name="connsiteY34" fmla="*/ 104775 h 377825"/>
              <a:gd name="connsiteX35" fmla="*/ 374650 w 552450"/>
              <a:gd name="connsiteY35" fmla="*/ 114300 h 377825"/>
              <a:gd name="connsiteX36" fmla="*/ 377825 w 552450"/>
              <a:gd name="connsiteY36" fmla="*/ 130175 h 377825"/>
              <a:gd name="connsiteX37" fmla="*/ 381000 w 552450"/>
              <a:gd name="connsiteY37" fmla="*/ 152400 h 377825"/>
              <a:gd name="connsiteX38" fmla="*/ 384175 w 552450"/>
              <a:gd name="connsiteY38" fmla="*/ 161925 h 377825"/>
              <a:gd name="connsiteX39" fmla="*/ 390525 w 552450"/>
              <a:gd name="connsiteY39" fmla="*/ 187325 h 377825"/>
              <a:gd name="connsiteX40" fmla="*/ 396875 w 552450"/>
              <a:gd name="connsiteY40" fmla="*/ 215900 h 377825"/>
              <a:gd name="connsiteX41" fmla="*/ 406400 w 552450"/>
              <a:gd name="connsiteY41" fmla="*/ 244475 h 377825"/>
              <a:gd name="connsiteX42" fmla="*/ 415925 w 552450"/>
              <a:gd name="connsiteY42" fmla="*/ 273050 h 377825"/>
              <a:gd name="connsiteX43" fmla="*/ 419100 w 552450"/>
              <a:gd name="connsiteY43" fmla="*/ 282575 h 377825"/>
              <a:gd name="connsiteX44" fmla="*/ 425450 w 552450"/>
              <a:gd name="connsiteY44" fmla="*/ 292100 h 377825"/>
              <a:gd name="connsiteX45" fmla="*/ 428625 w 552450"/>
              <a:gd name="connsiteY45" fmla="*/ 301625 h 377825"/>
              <a:gd name="connsiteX46" fmla="*/ 438150 w 552450"/>
              <a:gd name="connsiteY46" fmla="*/ 311150 h 377825"/>
              <a:gd name="connsiteX47" fmla="*/ 454025 w 552450"/>
              <a:gd name="connsiteY47" fmla="*/ 327025 h 377825"/>
              <a:gd name="connsiteX48" fmla="*/ 482600 w 552450"/>
              <a:gd name="connsiteY48" fmla="*/ 349250 h 377825"/>
              <a:gd name="connsiteX49" fmla="*/ 492125 w 552450"/>
              <a:gd name="connsiteY49" fmla="*/ 355600 h 377825"/>
              <a:gd name="connsiteX50" fmla="*/ 501650 w 552450"/>
              <a:gd name="connsiteY50" fmla="*/ 358775 h 377825"/>
              <a:gd name="connsiteX51" fmla="*/ 520700 w 552450"/>
              <a:gd name="connsiteY51" fmla="*/ 368300 h 377825"/>
              <a:gd name="connsiteX52" fmla="*/ 552450 w 552450"/>
              <a:gd name="connsiteY52" fmla="*/ 368300 h 37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52450" h="377825">
                <a:moveTo>
                  <a:pt x="0" y="374650"/>
                </a:moveTo>
                <a:cubicBezTo>
                  <a:pt x="4233" y="375708"/>
                  <a:pt x="8336" y="377825"/>
                  <a:pt x="12700" y="377825"/>
                </a:cubicBezTo>
                <a:cubicBezTo>
                  <a:pt x="26422" y="377825"/>
                  <a:pt x="26826" y="373980"/>
                  <a:pt x="38100" y="371475"/>
                </a:cubicBezTo>
                <a:cubicBezTo>
                  <a:pt x="76579" y="362924"/>
                  <a:pt x="37707" y="374781"/>
                  <a:pt x="76200" y="361950"/>
                </a:cubicBezTo>
                <a:cubicBezTo>
                  <a:pt x="79375" y="360892"/>
                  <a:pt x="82940" y="360631"/>
                  <a:pt x="85725" y="358775"/>
                </a:cubicBezTo>
                <a:lnTo>
                  <a:pt x="104775" y="346075"/>
                </a:lnTo>
                <a:lnTo>
                  <a:pt x="117475" y="327025"/>
                </a:lnTo>
                <a:cubicBezTo>
                  <a:pt x="119592" y="323850"/>
                  <a:pt x="122618" y="321120"/>
                  <a:pt x="123825" y="317500"/>
                </a:cubicBezTo>
                <a:cubicBezTo>
                  <a:pt x="124883" y="314325"/>
                  <a:pt x="125375" y="310901"/>
                  <a:pt x="127000" y="307975"/>
                </a:cubicBezTo>
                <a:cubicBezTo>
                  <a:pt x="130706" y="301304"/>
                  <a:pt x="137287" y="296165"/>
                  <a:pt x="139700" y="288925"/>
                </a:cubicBezTo>
                <a:cubicBezTo>
                  <a:pt x="140758" y="285750"/>
                  <a:pt x="141378" y="282393"/>
                  <a:pt x="142875" y="279400"/>
                </a:cubicBezTo>
                <a:cubicBezTo>
                  <a:pt x="144582" y="275987"/>
                  <a:pt x="147675" y="273362"/>
                  <a:pt x="149225" y="269875"/>
                </a:cubicBezTo>
                <a:cubicBezTo>
                  <a:pt x="151943" y="263758"/>
                  <a:pt x="153458" y="257175"/>
                  <a:pt x="155575" y="250825"/>
                </a:cubicBezTo>
                <a:lnTo>
                  <a:pt x="165100" y="222250"/>
                </a:lnTo>
                <a:lnTo>
                  <a:pt x="171450" y="203200"/>
                </a:lnTo>
                <a:cubicBezTo>
                  <a:pt x="172508" y="200025"/>
                  <a:pt x="173813" y="196922"/>
                  <a:pt x="174625" y="193675"/>
                </a:cubicBezTo>
                <a:cubicBezTo>
                  <a:pt x="179423" y="174481"/>
                  <a:pt x="176420" y="185115"/>
                  <a:pt x="184150" y="161925"/>
                </a:cubicBezTo>
                <a:lnTo>
                  <a:pt x="190500" y="142875"/>
                </a:lnTo>
                <a:cubicBezTo>
                  <a:pt x="191558" y="139700"/>
                  <a:pt x="193019" y="136632"/>
                  <a:pt x="193675" y="133350"/>
                </a:cubicBezTo>
                <a:cubicBezTo>
                  <a:pt x="194733" y="128058"/>
                  <a:pt x="195541" y="122710"/>
                  <a:pt x="196850" y="117475"/>
                </a:cubicBezTo>
                <a:cubicBezTo>
                  <a:pt x="197662" y="114228"/>
                  <a:pt x="199213" y="111197"/>
                  <a:pt x="200025" y="107950"/>
                </a:cubicBezTo>
                <a:cubicBezTo>
                  <a:pt x="201334" y="102715"/>
                  <a:pt x="201780" y="97281"/>
                  <a:pt x="203200" y="92075"/>
                </a:cubicBezTo>
                <a:cubicBezTo>
                  <a:pt x="204961" y="85617"/>
                  <a:pt x="207433" y="79375"/>
                  <a:pt x="209550" y="73025"/>
                </a:cubicBezTo>
                <a:lnTo>
                  <a:pt x="219075" y="44450"/>
                </a:lnTo>
                <a:lnTo>
                  <a:pt x="222250" y="34925"/>
                </a:lnTo>
                <a:cubicBezTo>
                  <a:pt x="223308" y="31750"/>
                  <a:pt x="223569" y="28185"/>
                  <a:pt x="225425" y="25400"/>
                </a:cubicBezTo>
                <a:cubicBezTo>
                  <a:pt x="229658" y="19050"/>
                  <a:pt x="230885" y="8763"/>
                  <a:pt x="238125" y="6350"/>
                </a:cubicBezTo>
                <a:lnTo>
                  <a:pt x="257175" y="0"/>
                </a:lnTo>
                <a:cubicBezTo>
                  <a:pt x="271992" y="1058"/>
                  <a:pt x="286935" y="971"/>
                  <a:pt x="301625" y="3175"/>
                </a:cubicBezTo>
                <a:cubicBezTo>
                  <a:pt x="308244" y="4168"/>
                  <a:pt x="320675" y="9525"/>
                  <a:pt x="320675" y="9525"/>
                </a:cubicBezTo>
                <a:cubicBezTo>
                  <a:pt x="322792" y="12700"/>
                  <a:pt x="324582" y="16119"/>
                  <a:pt x="327025" y="19050"/>
                </a:cubicBezTo>
                <a:cubicBezTo>
                  <a:pt x="336157" y="30008"/>
                  <a:pt x="343900" y="31576"/>
                  <a:pt x="349250" y="47625"/>
                </a:cubicBezTo>
                <a:cubicBezTo>
                  <a:pt x="360829" y="82363"/>
                  <a:pt x="342362" y="29746"/>
                  <a:pt x="358775" y="66675"/>
                </a:cubicBezTo>
                <a:cubicBezTo>
                  <a:pt x="361493" y="72792"/>
                  <a:pt x="363008" y="79375"/>
                  <a:pt x="365125" y="85725"/>
                </a:cubicBezTo>
                <a:lnTo>
                  <a:pt x="371475" y="104775"/>
                </a:lnTo>
                <a:cubicBezTo>
                  <a:pt x="372533" y="107950"/>
                  <a:pt x="373994" y="111018"/>
                  <a:pt x="374650" y="114300"/>
                </a:cubicBezTo>
                <a:cubicBezTo>
                  <a:pt x="375708" y="119592"/>
                  <a:pt x="376938" y="124852"/>
                  <a:pt x="377825" y="130175"/>
                </a:cubicBezTo>
                <a:cubicBezTo>
                  <a:pt x="379055" y="137557"/>
                  <a:pt x="379532" y="145062"/>
                  <a:pt x="381000" y="152400"/>
                </a:cubicBezTo>
                <a:cubicBezTo>
                  <a:pt x="381656" y="155682"/>
                  <a:pt x="383294" y="158696"/>
                  <a:pt x="384175" y="161925"/>
                </a:cubicBezTo>
                <a:cubicBezTo>
                  <a:pt x="386471" y="170345"/>
                  <a:pt x="388813" y="178767"/>
                  <a:pt x="390525" y="187325"/>
                </a:cubicBezTo>
                <a:cubicBezTo>
                  <a:pt x="392338" y="196389"/>
                  <a:pt x="394185" y="206932"/>
                  <a:pt x="396875" y="215900"/>
                </a:cubicBezTo>
                <a:lnTo>
                  <a:pt x="406400" y="244475"/>
                </a:lnTo>
                <a:lnTo>
                  <a:pt x="415925" y="273050"/>
                </a:lnTo>
                <a:cubicBezTo>
                  <a:pt x="416983" y="276225"/>
                  <a:pt x="417244" y="279790"/>
                  <a:pt x="419100" y="282575"/>
                </a:cubicBezTo>
                <a:cubicBezTo>
                  <a:pt x="421217" y="285750"/>
                  <a:pt x="423743" y="288687"/>
                  <a:pt x="425450" y="292100"/>
                </a:cubicBezTo>
                <a:cubicBezTo>
                  <a:pt x="426947" y="295093"/>
                  <a:pt x="426769" y="298840"/>
                  <a:pt x="428625" y="301625"/>
                </a:cubicBezTo>
                <a:cubicBezTo>
                  <a:pt x="431116" y="305361"/>
                  <a:pt x="435275" y="307701"/>
                  <a:pt x="438150" y="311150"/>
                </a:cubicBezTo>
                <a:cubicBezTo>
                  <a:pt x="459317" y="336550"/>
                  <a:pt x="428625" y="305858"/>
                  <a:pt x="454025" y="327025"/>
                </a:cubicBezTo>
                <a:cubicBezTo>
                  <a:pt x="483868" y="351894"/>
                  <a:pt x="434452" y="317152"/>
                  <a:pt x="482600" y="349250"/>
                </a:cubicBezTo>
                <a:cubicBezTo>
                  <a:pt x="485775" y="351367"/>
                  <a:pt x="488505" y="354393"/>
                  <a:pt x="492125" y="355600"/>
                </a:cubicBezTo>
                <a:cubicBezTo>
                  <a:pt x="495300" y="356658"/>
                  <a:pt x="498657" y="357278"/>
                  <a:pt x="501650" y="358775"/>
                </a:cubicBezTo>
                <a:cubicBezTo>
                  <a:pt x="509725" y="362813"/>
                  <a:pt x="511269" y="367575"/>
                  <a:pt x="520700" y="368300"/>
                </a:cubicBezTo>
                <a:cubicBezTo>
                  <a:pt x="531252" y="369112"/>
                  <a:pt x="541867" y="368300"/>
                  <a:pt x="552450" y="3683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8" name="Straight Connector 227"/>
          <p:cNvCxnSpPr/>
          <p:nvPr/>
        </p:nvCxnSpPr>
        <p:spPr>
          <a:xfrm>
            <a:off x="1794339" y="2241076"/>
            <a:ext cx="0" cy="98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2530939" y="2241076"/>
            <a:ext cx="0" cy="98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/>
              <p:cNvSpPr txBox="1"/>
              <p:nvPr/>
            </p:nvSpPr>
            <p:spPr>
              <a:xfrm>
                <a:off x="1687284" y="2307832"/>
                <a:ext cx="5516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0" name="TextBox 2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284" y="2307832"/>
                <a:ext cx="55168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78" r="-111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TextBox 230"/>
              <p:cNvSpPr txBox="1"/>
              <p:nvPr/>
            </p:nvSpPr>
            <p:spPr>
              <a:xfrm>
                <a:off x="2423339" y="2304570"/>
                <a:ext cx="438390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𝑓𝑎𝑟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1" name="TextBox 2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339" y="2304570"/>
                <a:ext cx="438390" cy="299249"/>
              </a:xfrm>
              <a:prstGeom prst="rect">
                <a:avLst/>
              </a:prstGeom>
              <a:blipFill rotWithShape="0">
                <a:blip r:embed="rId4"/>
                <a:stretch>
                  <a:fillRect l="-9859" r="-281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2" name="TextBox 231"/>
          <p:cNvSpPr txBox="1"/>
          <p:nvPr/>
        </p:nvSpPr>
        <p:spPr>
          <a:xfrm rot="16200000">
            <a:off x="890813" y="1591105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cxnSp>
        <p:nvCxnSpPr>
          <p:cNvPr id="234" name="Straight Connector 233"/>
          <p:cNvCxnSpPr/>
          <p:nvPr/>
        </p:nvCxnSpPr>
        <p:spPr>
          <a:xfrm>
            <a:off x="5853803" y="4360497"/>
            <a:ext cx="0" cy="225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59438" y="4348438"/>
            <a:ext cx="0" cy="2252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/>
          <p:cNvCxnSpPr/>
          <p:nvPr/>
        </p:nvCxnSpPr>
        <p:spPr>
          <a:xfrm flipH="1">
            <a:off x="5853803" y="4461059"/>
            <a:ext cx="4635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/>
          <p:nvPr/>
        </p:nvCxnSpPr>
        <p:spPr>
          <a:xfrm>
            <a:off x="6612367" y="4461058"/>
            <a:ext cx="450611" cy="2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6305053" y="4321234"/>
                <a:ext cx="347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053" y="4321234"/>
                <a:ext cx="34714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2281" r="-1403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/>
              <p:cNvSpPr txBox="1"/>
              <p:nvPr/>
            </p:nvSpPr>
            <p:spPr>
              <a:xfrm>
                <a:off x="1122870" y="4686307"/>
                <a:ext cx="893578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70" y="4686307"/>
                <a:ext cx="893578" cy="5259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TextBox 242"/>
              <p:cNvSpPr txBox="1"/>
              <p:nvPr/>
            </p:nvSpPr>
            <p:spPr>
              <a:xfrm>
                <a:off x="902251" y="3375101"/>
                <a:ext cx="174913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𝑓𝑎𝑟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3" name="TextBox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251" y="3375101"/>
                <a:ext cx="1749133" cy="299249"/>
              </a:xfrm>
              <a:prstGeom prst="rect">
                <a:avLst/>
              </a:prstGeom>
              <a:blipFill rotWithShape="0">
                <a:blip r:embed="rId7"/>
                <a:stretch>
                  <a:fillRect l="-2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4" name="TextBox 243"/>
          <p:cNvSpPr txBox="1"/>
          <p:nvPr/>
        </p:nvSpPr>
        <p:spPr>
          <a:xfrm>
            <a:off x="757338" y="4316940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Drift velocity</a:t>
            </a:r>
            <a:endParaRPr lang="en-US" dirty="0"/>
          </a:p>
        </p:txBody>
      </p:sp>
      <p:cxnSp>
        <p:nvCxnSpPr>
          <p:cNvPr id="252" name="Straight Connector 251"/>
          <p:cNvCxnSpPr/>
          <p:nvPr/>
        </p:nvCxnSpPr>
        <p:spPr>
          <a:xfrm>
            <a:off x="7120272" y="1505106"/>
            <a:ext cx="990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 flipH="1">
            <a:off x="7225244" y="1508263"/>
            <a:ext cx="4838" cy="2321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Freeform 259"/>
          <p:cNvSpPr/>
          <p:nvPr/>
        </p:nvSpPr>
        <p:spPr>
          <a:xfrm>
            <a:off x="7230083" y="1508263"/>
            <a:ext cx="112918" cy="252157"/>
          </a:xfrm>
          <a:custGeom>
            <a:avLst/>
            <a:gdLst>
              <a:gd name="connsiteX0" fmla="*/ 0 w 169333"/>
              <a:gd name="connsiteY0" fmla="*/ 333829 h 342635"/>
              <a:gd name="connsiteX1" fmla="*/ 67733 w 169333"/>
              <a:gd name="connsiteY1" fmla="*/ 299962 h 342635"/>
              <a:gd name="connsiteX2" fmla="*/ 169333 w 169333"/>
              <a:gd name="connsiteY2" fmla="*/ 0 h 3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333" h="342635">
                <a:moveTo>
                  <a:pt x="0" y="333829"/>
                </a:moveTo>
                <a:cubicBezTo>
                  <a:pt x="19755" y="344714"/>
                  <a:pt x="39511" y="355600"/>
                  <a:pt x="67733" y="299962"/>
                </a:cubicBezTo>
                <a:cubicBezTo>
                  <a:pt x="95955" y="244324"/>
                  <a:pt x="169333" y="0"/>
                  <a:pt x="169333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1" name="Straight Connector 260"/>
          <p:cNvCxnSpPr/>
          <p:nvPr/>
        </p:nvCxnSpPr>
        <p:spPr>
          <a:xfrm>
            <a:off x="7343001" y="1505106"/>
            <a:ext cx="9903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5235596" y="1752163"/>
            <a:ext cx="14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 flipV="1">
            <a:off x="5384110" y="1520768"/>
            <a:ext cx="0" cy="231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 flipV="1">
            <a:off x="5638110" y="1519349"/>
            <a:ext cx="0" cy="231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5649345" y="1752163"/>
            <a:ext cx="14851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/>
          <p:nvPr/>
        </p:nvCxnSpPr>
        <p:spPr>
          <a:xfrm>
            <a:off x="5384110" y="1519349"/>
            <a:ext cx="25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TextBox 274"/>
              <p:cNvSpPr txBox="1"/>
              <p:nvPr/>
            </p:nvSpPr>
            <p:spPr>
              <a:xfrm>
                <a:off x="897442" y="3731573"/>
                <a:ext cx="1012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mr-IN" i="1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𝑑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4 cm</a:t>
                </a:r>
                <a:endParaRPr lang="en-US" dirty="0"/>
              </a:p>
            </p:txBody>
          </p:sp>
        </mc:Choice>
        <mc:Fallback xmlns="">
          <p:sp>
            <p:nvSpPr>
              <p:cNvPr id="275" name="TextBox 2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442" y="3731573"/>
                <a:ext cx="1012393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7831" t="-28261" r="-1445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5" name="Straight Connector 284"/>
          <p:cNvCxnSpPr>
            <a:stCxn id="156" idx="0"/>
            <a:endCxn id="163" idx="2"/>
          </p:cNvCxnSpPr>
          <p:nvPr/>
        </p:nvCxnSpPr>
        <p:spPr>
          <a:xfrm flipH="1" flipV="1">
            <a:off x="3629566" y="2224551"/>
            <a:ext cx="12333" cy="2076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/>
          <p:cNvGrpSpPr/>
          <p:nvPr/>
        </p:nvGrpSpPr>
        <p:grpSpPr>
          <a:xfrm>
            <a:off x="-5649" y="6603558"/>
            <a:ext cx="9144000" cy="254442"/>
            <a:chOff x="0" y="6603558"/>
            <a:chExt cx="9144000" cy="254442"/>
          </a:xfrm>
        </p:grpSpPr>
        <p:sp>
          <p:nvSpPr>
            <p:cNvPr id="152" name="Rectangle 151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5" name="Straight Connector 154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22/38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66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40" y="1248080"/>
            <a:ext cx="4988859" cy="4988859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Drift-gas Monitoring System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Fully Constructed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-5649" y="6603558"/>
            <a:ext cx="9144000" cy="254442"/>
            <a:chOff x="0" y="6603558"/>
            <a:chExt cx="9144000" cy="254442"/>
          </a:xfrm>
        </p:grpSpPr>
        <p:sp>
          <p:nvSpPr>
            <p:cNvPr id="16" name="Rectangle 15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23/38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2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56" y="1251990"/>
            <a:ext cx="6763497" cy="507262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RTPC Construction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Assembly Station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-5649" y="6603558"/>
            <a:ext cx="9144000" cy="254442"/>
            <a:chOff x="0" y="6603558"/>
            <a:chExt cx="9144000" cy="254442"/>
          </a:xfrm>
        </p:grpSpPr>
        <p:sp>
          <p:nvSpPr>
            <p:cNvPr id="16" name="Rectangle 15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24/38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06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256" y="1251990"/>
            <a:ext cx="6763496" cy="507262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RTPC Construction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Fully Assembled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-5649" y="6603558"/>
            <a:ext cx="9144000" cy="254442"/>
            <a:chOff x="0" y="6603558"/>
            <a:chExt cx="9144000" cy="254442"/>
          </a:xfrm>
        </p:grpSpPr>
        <p:sp>
          <p:nvSpPr>
            <p:cNvPr id="16" name="Rectangle 15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25/38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60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BONuS12 experimental run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Run Group F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-5649" y="6603558"/>
            <a:ext cx="9144000" cy="254442"/>
            <a:chOff x="0" y="6603558"/>
            <a:chExt cx="9144000" cy="254442"/>
          </a:xfrm>
        </p:grpSpPr>
        <p:sp>
          <p:nvSpPr>
            <p:cNvPr id="16" name="Rectangle 15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86678" y="1768444"/>
            <a:ext cx="70356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The BONuS12 experiment ran in the Spring 2020 for 36 days and collected 3.3 billion triggers.</a:t>
            </a:r>
          </a:p>
          <a:p>
            <a:pPr algn="just"/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RTPC1 ran for 33 days at about 50% efficiency.</a:t>
            </a:r>
          </a:p>
          <a:p>
            <a:pPr algn="just"/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5 days to swap from RTPC1 to RTPC3.</a:t>
            </a:r>
          </a:p>
          <a:p>
            <a:pPr algn="just"/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RTPC3 ran for 3 days also at about 50% efficiency.</a:t>
            </a:r>
          </a:p>
          <a:p>
            <a:pPr algn="just"/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2.8 billion of the 3.3 billion triggers included the RTPC.</a:t>
            </a:r>
          </a:p>
          <a:p>
            <a:pPr algn="just"/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The run was cut short by about half of the scheduled days by the COVID19 pandemic.  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26/38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6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0" name="Rectangle 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Data Analysis </a:t>
            </a:r>
            <a:r>
              <a:rPr lang="mr-IN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–</a:t>
            </a:r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 Run Group F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Drift-gas Monitoring System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4"/>
          <a:stretch/>
        </p:blipFill>
        <p:spPr>
          <a:xfrm>
            <a:off x="3779" y="1153607"/>
            <a:ext cx="9144000" cy="2424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04" y="3842879"/>
            <a:ext cx="5155096" cy="25416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27/38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8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0" name="Rectangle 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Data Analysis </a:t>
            </a:r>
            <a:r>
              <a:rPr lang="mr-IN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–</a:t>
            </a:r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 Run Group F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First RGF data analysis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808"/>
            <a:ext cx="2389428" cy="22400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01" y="1115808"/>
            <a:ext cx="2404792" cy="22544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922" y="3830653"/>
            <a:ext cx="2404792" cy="2254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751" y="3845057"/>
            <a:ext cx="2389429" cy="22400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flipH="1">
            <a:off x="6297751" y="6088243"/>
            <a:ext cx="2213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harter Roman" charset="0"/>
                <a:ea typeface="Charter Roman" charset="0"/>
                <a:cs typeface="Charter Roman" charset="0"/>
              </a:rPr>
              <a:t>Courtesy D. Payette</a:t>
            </a:r>
            <a:endParaRPr lang="en-US" i="1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98435" y="1488563"/>
            <a:ext cx="201234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Run 11637 </a:t>
            </a:r>
          </a:p>
          <a:p>
            <a:pPr algn="ctr"/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2.14 GeV</a:t>
            </a:r>
          </a:p>
          <a:p>
            <a:pPr algn="ctr"/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5 </a:t>
            </a:r>
            <a:r>
              <a:rPr lang="en-US" sz="2800" dirty="0" err="1" smtClean="0">
                <a:latin typeface="Charter Roman" charset="0"/>
                <a:ea typeface="Charter Roman" charset="0"/>
                <a:cs typeface="Charter Roman" charset="0"/>
              </a:rPr>
              <a:t>nA</a:t>
            </a:r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03563" y="4265401"/>
            <a:ext cx="19129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Run 12240</a:t>
            </a:r>
          </a:p>
          <a:p>
            <a:pPr algn="ctr"/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10.4 GeV</a:t>
            </a:r>
          </a:p>
          <a:p>
            <a:pPr algn="ctr"/>
            <a:r>
              <a:rPr lang="en-US" sz="2800" dirty="0" smtClean="0">
                <a:latin typeface="Charter Roman" charset="0"/>
                <a:ea typeface="Charter Roman" charset="0"/>
                <a:cs typeface="Charter Roman" charset="0"/>
              </a:rPr>
              <a:t>240 </a:t>
            </a:r>
            <a:r>
              <a:rPr lang="en-US" sz="2800" dirty="0" err="1" smtClean="0">
                <a:latin typeface="Charter Roman" charset="0"/>
                <a:ea typeface="Charter Roman" charset="0"/>
                <a:cs typeface="Charter Roman" charset="0"/>
              </a:rPr>
              <a:t>nA</a:t>
            </a:r>
            <a:endParaRPr lang="en-US" sz="2800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28/38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5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Data Analysis </a:t>
            </a:r>
            <a:r>
              <a:rPr lang="mr-IN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–</a:t>
            </a:r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 Run Group A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Inclusive Deep Inelastic Scattering Differential Cross Section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33" y="2900645"/>
            <a:ext cx="6722271" cy="309126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3150616" y="1939684"/>
            <a:ext cx="600448" cy="82944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50616" y="1198063"/>
            <a:ext cx="600448" cy="741621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4825506" y="1855479"/>
            <a:ext cx="435325" cy="39520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274444" y="2028692"/>
            <a:ext cx="791684" cy="45777"/>
          </a:xfrm>
          <a:prstGeom prst="straightConnector1">
            <a:avLst/>
          </a:prstGeom>
          <a:ln w="2222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274444" y="2028692"/>
            <a:ext cx="662677" cy="339342"/>
          </a:xfrm>
          <a:prstGeom prst="straightConnector1">
            <a:avLst/>
          </a:prstGeom>
          <a:ln w="2222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289977" y="1843090"/>
            <a:ext cx="729448" cy="158050"/>
          </a:xfrm>
          <a:prstGeom prst="straightConnector1">
            <a:avLst/>
          </a:prstGeom>
          <a:ln w="2222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/>
          <p:nvPr/>
        </p:nvCxnSpPr>
        <p:spPr>
          <a:xfrm>
            <a:off x="3754909" y="1939685"/>
            <a:ext cx="77479" cy="134786"/>
          </a:xfrm>
          <a:prstGeom prst="curvedConnector3">
            <a:avLst>
              <a:gd name="adj1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flipV="1">
            <a:off x="3832388" y="1939686"/>
            <a:ext cx="76703" cy="134785"/>
          </a:xfrm>
          <a:prstGeom prst="curvedConnector3">
            <a:avLst>
              <a:gd name="adj1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/>
          <p:nvPr/>
        </p:nvCxnSpPr>
        <p:spPr>
          <a:xfrm>
            <a:off x="3912729" y="1939685"/>
            <a:ext cx="77479" cy="134786"/>
          </a:xfrm>
          <a:prstGeom prst="curvedConnector3">
            <a:avLst>
              <a:gd name="adj1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/>
          <p:nvPr/>
        </p:nvCxnSpPr>
        <p:spPr>
          <a:xfrm flipV="1">
            <a:off x="3990209" y="1939686"/>
            <a:ext cx="76703" cy="134785"/>
          </a:xfrm>
          <a:prstGeom prst="curvedConnector3">
            <a:avLst>
              <a:gd name="adj1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4071737" y="1939684"/>
            <a:ext cx="312003" cy="134786"/>
            <a:chOff x="1895061" y="2464903"/>
            <a:chExt cx="998934" cy="183047"/>
          </a:xfrm>
        </p:grpSpPr>
        <p:cxnSp>
          <p:nvCxnSpPr>
            <p:cNvPr id="63" name="Curved Connector 62"/>
            <p:cNvCxnSpPr/>
            <p:nvPr/>
          </p:nvCxnSpPr>
          <p:spPr>
            <a:xfrm>
              <a:off x="1895061" y="2464903"/>
              <a:ext cx="248064" cy="183047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/>
            <p:cNvCxnSpPr/>
            <p:nvPr/>
          </p:nvCxnSpPr>
          <p:spPr>
            <a:xfrm flipV="1">
              <a:off x="2143125" y="2464904"/>
              <a:ext cx="245578" cy="183046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urved Connector 64"/>
            <p:cNvCxnSpPr/>
            <p:nvPr/>
          </p:nvCxnSpPr>
          <p:spPr>
            <a:xfrm>
              <a:off x="2400353" y="2464903"/>
              <a:ext cx="248064" cy="183047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urved Connector 65"/>
            <p:cNvCxnSpPr/>
            <p:nvPr/>
          </p:nvCxnSpPr>
          <p:spPr>
            <a:xfrm flipV="1">
              <a:off x="2648417" y="2464904"/>
              <a:ext cx="245578" cy="183046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Curved Connector 47"/>
          <p:cNvCxnSpPr/>
          <p:nvPr/>
        </p:nvCxnSpPr>
        <p:spPr>
          <a:xfrm>
            <a:off x="4388566" y="1939684"/>
            <a:ext cx="77479" cy="134786"/>
          </a:xfrm>
          <a:prstGeom prst="curvedConnector3">
            <a:avLst>
              <a:gd name="adj1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/>
          <p:nvPr/>
        </p:nvCxnSpPr>
        <p:spPr>
          <a:xfrm flipV="1">
            <a:off x="4466045" y="1939684"/>
            <a:ext cx="76703" cy="134785"/>
          </a:xfrm>
          <a:prstGeom prst="curvedConnector3">
            <a:avLst>
              <a:gd name="adj1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/>
          <p:cNvCxnSpPr/>
          <p:nvPr/>
        </p:nvCxnSpPr>
        <p:spPr>
          <a:xfrm>
            <a:off x="4546387" y="1939684"/>
            <a:ext cx="77479" cy="134786"/>
          </a:xfrm>
          <a:prstGeom prst="curvedConnector3">
            <a:avLst>
              <a:gd name="adj1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 flipV="1">
            <a:off x="4623866" y="1939684"/>
            <a:ext cx="76703" cy="134785"/>
          </a:xfrm>
          <a:prstGeom prst="curvedConnector3">
            <a:avLst>
              <a:gd name="adj1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/>
          <p:cNvCxnSpPr/>
          <p:nvPr/>
        </p:nvCxnSpPr>
        <p:spPr>
          <a:xfrm>
            <a:off x="4704587" y="1939684"/>
            <a:ext cx="77479" cy="134786"/>
          </a:xfrm>
          <a:prstGeom prst="curvedConnector3">
            <a:avLst>
              <a:gd name="adj1" fmla="val 50000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/>
          <p:nvPr/>
        </p:nvCxnSpPr>
        <p:spPr>
          <a:xfrm rot="10800000" flipV="1">
            <a:off x="4785598" y="2042513"/>
            <a:ext cx="40393" cy="33889"/>
          </a:xfrm>
          <a:prstGeom prst="curvedConnector3">
            <a:avLst>
              <a:gd name="adj1" fmla="val 67807"/>
            </a:avLst>
          </a:prstGeom>
          <a:ln w="2222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80292" y="18430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59099" y="1865162"/>
            <a:ext cx="236293" cy="27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59070" y="1644848"/>
            <a:ext cx="295609" cy="27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𝛾*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948182" y="2628689"/>
            <a:ext cx="235083" cy="27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913510" y="1027416"/>
            <a:ext cx="299240" cy="271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-5649" y="6603558"/>
            <a:ext cx="9144000" cy="254442"/>
            <a:chOff x="0" y="6603558"/>
            <a:chExt cx="9144000" cy="254442"/>
          </a:xfrm>
        </p:grpSpPr>
        <p:sp>
          <p:nvSpPr>
            <p:cNvPr id="54" name="Rectangle 53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29/38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10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BONuS12 MOTIVATION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2">
                    <a:lumMod val="75000"/>
                  </a:schemeClr>
                </a:solidFill>
              </a:rPr>
              <a:t>Electron scattering experiments</a:t>
            </a:r>
            <a:endParaRPr lang="en-US" sz="2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551" y="1145060"/>
            <a:ext cx="703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One of the purposes of scattering experiments is to probe a target in order to determine its structure.</a:t>
            </a:r>
          </a:p>
        </p:txBody>
      </p:sp>
      <p:sp>
        <p:nvSpPr>
          <p:cNvPr id="2" name="Rectangle 1"/>
          <p:cNvSpPr/>
          <p:nvPr/>
        </p:nvSpPr>
        <p:spPr>
          <a:xfrm>
            <a:off x="1086551" y="5273112"/>
            <a:ext cx="703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By detecting particles in the final state and using conservation laws we can study the probability of a particular reaction, which leads to increased understanding of the underlying nuclear physics.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611822" y="3117531"/>
            <a:ext cx="1739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882297" y="2227878"/>
            <a:ext cx="1399825" cy="66609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882297" y="3362335"/>
            <a:ext cx="1247425" cy="67300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377122" y="2881270"/>
            <a:ext cx="530575" cy="481065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308079" y="2943734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target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2336754" y="2740081"/>
            <a:ext cx="44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282122" y="1899019"/>
            <a:ext cx="44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’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47965" y="3884835"/>
            <a:ext cx="44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p’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784918" y="4665551"/>
                <a:ext cx="18367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</a:rPr>
                        <m:t>+0=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918" y="4665551"/>
                <a:ext cx="183675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2649816" y="4325788"/>
            <a:ext cx="43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omentum before = momentum after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038757" y="2893060"/>
            <a:ext cx="530575" cy="481065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133600" y="2963642"/>
            <a:ext cx="348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e-</a:t>
            </a:r>
            <a:endParaRPr lang="en-US" sz="1400" dirty="0"/>
          </a:p>
        </p:txBody>
      </p:sp>
      <p:sp>
        <p:nvSpPr>
          <p:cNvPr id="43" name="Oval 42"/>
          <p:cNvSpPr/>
          <p:nvPr/>
        </p:nvSpPr>
        <p:spPr>
          <a:xfrm>
            <a:off x="5300674" y="2330830"/>
            <a:ext cx="530575" cy="481065"/>
          </a:xfrm>
          <a:prstGeom prst="ellipse">
            <a:avLst/>
          </a:prstGeom>
          <a:solidFill>
            <a:srgbClr val="00B050">
              <a:alpha val="25000"/>
            </a:srgbClr>
          </a:solidFill>
          <a:ln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5257676" y="3452223"/>
            <a:ext cx="530575" cy="481065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solidFill>
              <a:schemeClr val="tx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20" name="Rectangle 1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389262" y="3288493"/>
            <a:ext cx="54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p=0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438030" y="656897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3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Data Analysis </a:t>
            </a:r>
            <a:r>
              <a:rPr lang="mr-IN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–</a:t>
            </a:r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 Run Group A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Monte-Carlo Data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54" name="Rectangle 53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8090"/>
            <a:ext cx="5829922" cy="408547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562540" y="6072770"/>
            <a:ext cx="45339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M.E. Christy and P.B. </a:t>
            </a:r>
            <a:r>
              <a:rPr lang="en-US" sz="1200" dirty="0" err="1" smtClean="0">
                <a:latin typeface="Cambria Math" charset="0"/>
                <a:ea typeface="Cambria Math" charset="0"/>
                <a:cs typeface="Cambria Math" charset="0"/>
              </a:rPr>
              <a:t>Bosted</a:t>
            </a:r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. </a:t>
            </a:r>
            <a:r>
              <a:rPr lang="pt-BR" sz="1200" dirty="0" err="1">
                <a:latin typeface="Cambria Math" charset="0"/>
                <a:ea typeface="Cambria Math" charset="0"/>
                <a:cs typeface="Cambria Math" charset="0"/>
              </a:rPr>
              <a:t>Phys</a:t>
            </a:r>
            <a:r>
              <a:rPr lang="pt-BR" sz="1200" dirty="0">
                <a:latin typeface="Cambria Math" charset="0"/>
                <a:ea typeface="Cambria Math" charset="0"/>
                <a:cs typeface="Cambria Math" charset="0"/>
              </a:rPr>
              <a:t>. Rev. C, </a:t>
            </a:r>
            <a:r>
              <a:rPr lang="pt-BR" sz="1200" b="1" dirty="0" smtClean="0">
                <a:latin typeface="Cambria Math" charset="0"/>
                <a:ea typeface="Cambria Math" charset="0"/>
                <a:cs typeface="Cambria Math" charset="0"/>
              </a:rPr>
              <a:t>81</a:t>
            </a:r>
            <a:r>
              <a:rPr lang="pt-BR" sz="1200" dirty="0">
                <a:latin typeface="Cambria Math" charset="0"/>
                <a:ea typeface="Cambria Math" charset="0"/>
                <a:cs typeface="Cambria Math" charset="0"/>
              </a:rPr>
              <a:t>, p. 055213, </a:t>
            </a:r>
            <a:r>
              <a:rPr lang="pt-BR" sz="1200" dirty="0" smtClean="0">
                <a:latin typeface="Cambria Math" charset="0"/>
                <a:ea typeface="Cambria Math" charset="0"/>
                <a:cs typeface="Cambria Math" charset="0"/>
              </a:rPr>
              <a:t>(2010). </a:t>
            </a:r>
            <a:endParaRPr lang="pt-BR" sz="12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3151" y="1260894"/>
                <a:ext cx="604639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𝑑𝑥𝑑𝑦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𝑒𝑚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num>
                        <m:den>
                          <m:sSup>
                            <m:sSup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𝑥𝑦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𝑥𝑦</m:t>
                              </m:r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mr-IN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𝑆</m:t>
                                  </m:r>
                                </m:den>
                              </m:f>
                            </m:e>
                          </m:d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151" y="1260894"/>
                <a:ext cx="6046399" cy="62799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829922" y="2245555"/>
                <a:ext cx="3314077" cy="8321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𝑑𝑥𝑑𝑦</m:t>
                        </m:r>
                      </m:den>
                    </m:f>
                  </m:oMath>
                </a14:m>
                <a:r>
                  <a:rPr lang="en-US" dirty="0" smtClean="0"/>
                  <a:t>  : inclusive DIS differential 	    cross section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922" y="2245555"/>
                <a:ext cx="3314077" cy="832151"/>
              </a:xfrm>
              <a:prstGeom prst="rect">
                <a:avLst/>
              </a:prstGeom>
              <a:blipFill rotWithShape="0">
                <a:blip r:embed="rId5"/>
                <a:stretch>
                  <a:fillRect b="-10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891703" y="3115826"/>
                <a:ext cx="2934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𝑒𝑚</m:t>
                        </m:r>
                      </m:sub>
                    </m:sSub>
                  </m:oMath>
                </a14:m>
                <a:r>
                  <a:rPr lang="en-US" dirty="0" smtClean="0"/>
                  <a:t>  : fine structure constant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703" y="3115826"/>
                <a:ext cx="2934650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8197" r="-145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209376" y="4047251"/>
                <a:ext cx="10064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0" dirty="0" smtClean="0"/>
                  <a:t>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=2</m:t>
                    </m:r>
                    <m:r>
                      <a:rPr lang="en-US" b="0" i="1" smtClean="0">
                        <a:latin typeface="Cambria Math" charset="0"/>
                      </a:rPr>
                      <m:t>𝑀𝐸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76" y="4047251"/>
                <a:ext cx="1006429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5455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209375" y="4492417"/>
                <a:ext cx="1783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  <m:r>
                        <a:rPr lang="en-US" b="0" i="1" smtClean="0">
                          <a:latin typeface="Cambria Math" charset="0"/>
                        </a:rPr>
                        <m:t>=(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𝐸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)/</m:t>
                      </m:r>
                      <m:r>
                        <a:rPr lang="en-US" b="0" i="1" smtClean="0">
                          <a:latin typeface="Cambria Math" charset="0"/>
                        </a:rPr>
                        <m:t>𝐸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375" y="4492417"/>
                <a:ext cx="178343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80867" y="3570789"/>
                <a:ext cx="17747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 smtClean="0"/>
                  <a:t>  : proton mass</a:t>
                </a:r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0867" y="3570789"/>
                <a:ext cx="1774717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10000" r="-20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30/38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59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53" name="Rectangle 5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RGA Analysis Cuts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Summary of cuts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229606" y="1669757"/>
                <a:ext cx="8759686" cy="35841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DIS Kinematics </a:t>
                </a:r>
              </a:p>
              <a:p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&gt;2</m:t>
                    </m:r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GeV 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GeV</a:t>
                </a:r>
                <a:r>
                  <a:rPr lang="en-US" baseline="30000" dirty="0" smtClean="0">
                    <a:latin typeface="Cambria Math" charset="0"/>
                    <a:ea typeface="Cambria Math" charset="0"/>
                    <a:cs typeface="Cambria Math" charset="0"/>
                  </a:rPr>
                  <a:t>2</a:t>
                </a:r>
                <a:endParaRPr lang="en-US" sz="1050" baseline="300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sz="1050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Fiducial 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• PCAL cuts: U &gt; 30 cm, 30 &lt; V &lt; 390 cm, and 30 &lt; W &lt; 390 cm </a:t>
                </a:r>
                <a:endParaRPr 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•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−10&lt;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&lt;10</m:t>
                    </m:r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cm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/>
                </a:r>
                <a:b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</a:b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•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5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°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𝜃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40</m:t>
                        </m:r>
                      </m:e>
                      <m:sup>
                        <m:r>
                          <a:rPr lang="it-IT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°</m:t>
                        </m:r>
                      </m:sup>
                    </m:sSup>
                  </m:oMath>
                </a14:m>
                <a:endParaRPr 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Particle ID (</a:t>
                </a:r>
                <a:r>
                  <a:rPr lang="en-US" i="1" dirty="0">
                    <a:latin typeface="Cambria Math" charset="0"/>
                    <a:ea typeface="Cambria Math" charset="0"/>
                    <a:cs typeface="Cambria Math" charset="0"/>
                  </a:rPr>
                  <a:t>e</a:t>
                </a:r>
                <a:r>
                  <a:rPr lang="en-US" sz="1050" i="1" baseline="30000" dirty="0">
                    <a:latin typeface="Cambria Math" charset="0"/>
                    <a:ea typeface="Cambria Math" charset="0"/>
                    <a:cs typeface="Cambria Math" charset="0"/>
                  </a:rPr>
                  <a:t>−</a:t>
                </a:r>
                <a:r>
                  <a:rPr lang="en-US" sz="105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selection)</a:t>
                </a:r>
                <a:b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</a:b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• 5σ cut on 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EC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𝑡𝑜𝑡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/>
                </a:r>
                <a:b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</a:b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• HTCC cut: </a:t>
                </a:r>
                <a:r>
                  <a:rPr lang="en-US" dirty="0" err="1">
                    <a:latin typeface="Cambria Math" charset="0"/>
                    <a:ea typeface="Cambria Math" charset="0"/>
                    <a:cs typeface="Cambria Math" charset="0"/>
                  </a:rPr>
                  <a:t>nphe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 &gt; 5</a:t>
                </a:r>
                <a:b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</a:b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• EC energy cuts: E</a:t>
                </a:r>
                <a:r>
                  <a:rPr lang="en-US" sz="1050" dirty="0">
                    <a:latin typeface="Cambria Math" charset="0"/>
                    <a:ea typeface="Cambria Math" charset="0"/>
                    <a:cs typeface="Cambria Math" charset="0"/>
                  </a:rPr>
                  <a:t>PCAL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&gt; 0.06 GeV, </a:t>
                </a:r>
                <a:r>
                  <a:rPr lang="en-US" dirty="0" err="1">
                    <a:latin typeface="Cambria Math" charset="0"/>
                    <a:ea typeface="Cambria Math" charset="0"/>
                    <a:cs typeface="Cambria Math" charset="0"/>
                  </a:rPr>
                  <a:t>E</a:t>
                </a:r>
                <a:r>
                  <a:rPr lang="en-US" sz="1050" dirty="0" err="1">
                    <a:latin typeface="Cambria Math" charset="0"/>
                    <a:ea typeface="Cambria Math" charset="0"/>
                    <a:cs typeface="Cambria Math" charset="0"/>
                  </a:rPr>
                  <a:t>EC</a:t>
                </a:r>
                <a:r>
                  <a:rPr lang="en-US" sz="800" dirty="0" err="1">
                    <a:latin typeface="Cambria Math" charset="0"/>
                    <a:ea typeface="Cambria Math" charset="0"/>
                    <a:cs typeface="Cambria Math" charset="0"/>
                  </a:rPr>
                  <a:t>in</a:t>
                </a:r>
                <a:r>
                  <a:rPr lang="en-US" sz="8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&gt; 0.025 GeV, </a:t>
                </a:r>
                <a:r>
                  <a:rPr lang="en-US" dirty="0" err="1">
                    <a:latin typeface="Cambria Math" charset="0"/>
                    <a:ea typeface="Cambria Math" charset="0"/>
                    <a:cs typeface="Cambria Math" charset="0"/>
                  </a:rPr>
                  <a:t>E</a:t>
                </a:r>
                <a:r>
                  <a:rPr lang="en-US" sz="1050" dirty="0" err="1">
                    <a:latin typeface="Cambria Math" charset="0"/>
                    <a:ea typeface="Cambria Math" charset="0"/>
                    <a:cs typeface="Cambria Math" charset="0"/>
                  </a:rPr>
                  <a:t>EC</a:t>
                </a:r>
                <a:r>
                  <a:rPr lang="en-US" sz="800" dirty="0" err="1">
                    <a:latin typeface="Cambria Math" charset="0"/>
                    <a:ea typeface="Cambria Math" charset="0"/>
                    <a:cs typeface="Cambria Math" charset="0"/>
                  </a:rPr>
                  <a:t>out</a:t>
                </a:r>
                <a:r>
                  <a:rPr lang="en-US" sz="8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&gt; 0.05 GeV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06" y="1669757"/>
                <a:ext cx="8759686" cy="3584123"/>
              </a:xfrm>
              <a:prstGeom prst="rect">
                <a:avLst/>
              </a:prstGeom>
              <a:blipFill rotWithShape="0">
                <a:blip r:embed="rId3"/>
                <a:stretch>
                  <a:fillRect l="-626" t="-1190" b="-3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31/38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2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0" y="1118556"/>
            <a:ext cx="8612330" cy="5271611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0" name="Rectangle 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Data Analysis </a:t>
            </a:r>
            <a:r>
              <a:rPr lang="mr-IN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–</a:t>
            </a:r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 Run Group A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Comparison of MC and RGA kinematics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4907" y="1254663"/>
            <a:ext cx="379141" cy="308348"/>
            <a:chOff x="4907" y="1254663"/>
            <a:chExt cx="379141" cy="30834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t="54955" r="68085" b="39398"/>
            <a:stretch/>
          </p:blipFill>
          <p:spPr>
            <a:xfrm>
              <a:off x="4907" y="1265300"/>
              <a:ext cx="251126" cy="29771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6" t="54753" r="68810" b="39801"/>
            <a:stretch/>
          </p:blipFill>
          <p:spPr>
            <a:xfrm>
              <a:off x="260604" y="1254663"/>
              <a:ext cx="123444" cy="28708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-4901" y="1684232"/>
            <a:ext cx="379141" cy="308348"/>
            <a:chOff x="4907" y="1254663"/>
            <a:chExt cx="379141" cy="30834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t="54955" r="68085" b="39398"/>
            <a:stretch/>
          </p:blipFill>
          <p:spPr>
            <a:xfrm>
              <a:off x="4907" y="1265300"/>
              <a:ext cx="251126" cy="29771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6" t="54753" r="68810" b="39801"/>
            <a:stretch/>
          </p:blipFill>
          <p:spPr>
            <a:xfrm>
              <a:off x="260604" y="1254663"/>
              <a:ext cx="123444" cy="287082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4907" y="2100990"/>
            <a:ext cx="379141" cy="308348"/>
            <a:chOff x="4907" y="1254663"/>
            <a:chExt cx="379141" cy="30834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t="54955" r="68085" b="39398"/>
            <a:stretch/>
          </p:blipFill>
          <p:spPr>
            <a:xfrm>
              <a:off x="4907" y="1265300"/>
              <a:ext cx="251126" cy="29771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6" t="54753" r="68810" b="39801"/>
            <a:stretch/>
          </p:blipFill>
          <p:spPr>
            <a:xfrm>
              <a:off x="260604" y="1254663"/>
              <a:ext cx="123444" cy="287082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4907" y="2531464"/>
            <a:ext cx="379141" cy="308348"/>
            <a:chOff x="4907" y="1254663"/>
            <a:chExt cx="379141" cy="308348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t="54955" r="68085" b="39398"/>
            <a:stretch/>
          </p:blipFill>
          <p:spPr>
            <a:xfrm>
              <a:off x="4907" y="1265300"/>
              <a:ext cx="251126" cy="29771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6" t="54753" r="68810" b="39801"/>
            <a:stretch/>
          </p:blipFill>
          <p:spPr>
            <a:xfrm>
              <a:off x="260604" y="1254663"/>
              <a:ext cx="123444" cy="287082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907" y="2960932"/>
            <a:ext cx="379141" cy="308348"/>
            <a:chOff x="4907" y="1254663"/>
            <a:chExt cx="379141" cy="30834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t="54955" r="68085" b="39398"/>
            <a:stretch/>
          </p:blipFill>
          <p:spPr>
            <a:xfrm>
              <a:off x="4907" y="1265300"/>
              <a:ext cx="251126" cy="29771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6" t="54753" r="68810" b="39801"/>
            <a:stretch/>
          </p:blipFill>
          <p:spPr>
            <a:xfrm>
              <a:off x="260604" y="1254663"/>
              <a:ext cx="123444" cy="287082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4907" y="3768129"/>
            <a:ext cx="379141" cy="308348"/>
            <a:chOff x="4907" y="1254663"/>
            <a:chExt cx="379141" cy="308348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t="54955" r="68085" b="39398"/>
            <a:stretch/>
          </p:blipFill>
          <p:spPr>
            <a:xfrm>
              <a:off x="4907" y="1265300"/>
              <a:ext cx="251126" cy="297711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6" t="54753" r="68810" b="39801"/>
            <a:stretch/>
          </p:blipFill>
          <p:spPr>
            <a:xfrm>
              <a:off x="260604" y="1254663"/>
              <a:ext cx="123444" cy="287082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4907" y="4373037"/>
            <a:ext cx="379141" cy="308348"/>
            <a:chOff x="4907" y="1254663"/>
            <a:chExt cx="379141" cy="308348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t="54955" r="68085" b="39398"/>
            <a:stretch/>
          </p:blipFill>
          <p:spPr>
            <a:xfrm>
              <a:off x="4907" y="1265300"/>
              <a:ext cx="251126" cy="29771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6" t="54753" r="68810" b="39801"/>
            <a:stretch/>
          </p:blipFill>
          <p:spPr>
            <a:xfrm>
              <a:off x="260604" y="1254663"/>
              <a:ext cx="123444" cy="287082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-1774" y="4970080"/>
            <a:ext cx="379141" cy="308348"/>
            <a:chOff x="4907" y="1254663"/>
            <a:chExt cx="379141" cy="30834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t="54955" r="68085" b="39398"/>
            <a:stretch/>
          </p:blipFill>
          <p:spPr>
            <a:xfrm>
              <a:off x="4907" y="1265300"/>
              <a:ext cx="251126" cy="29771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6" t="54753" r="68810" b="39801"/>
            <a:stretch/>
          </p:blipFill>
          <p:spPr>
            <a:xfrm>
              <a:off x="260604" y="1254663"/>
              <a:ext cx="123444" cy="287082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3580" y="5575896"/>
            <a:ext cx="379141" cy="308348"/>
            <a:chOff x="4907" y="1254663"/>
            <a:chExt cx="379141" cy="308348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9" t="54955" r="68085" b="39398"/>
            <a:stretch/>
          </p:blipFill>
          <p:spPr>
            <a:xfrm>
              <a:off x="4907" y="1265300"/>
              <a:ext cx="251126" cy="29771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6" t="54753" r="68810" b="39801"/>
            <a:stretch/>
          </p:blipFill>
          <p:spPr>
            <a:xfrm>
              <a:off x="260604" y="1254663"/>
              <a:ext cx="123444" cy="287082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55" t="88599" r="16164" b="7512"/>
          <a:stretch/>
        </p:blipFill>
        <p:spPr>
          <a:xfrm>
            <a:off x="8868562" y="5785834"/>
            <a:ext cx="118914" cy="20502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32/38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4" y="1251990"/>
            <a:ext cx="8438819" cy="386989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0" name="Rectangle 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-9473" y="0"/>
                <a:ext cx="6911439" cy="1145060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>
                    <a:latin typeface="Bodoni 72 Smallcaps Book" charset="0"/>
                    <a:ea typeface="Bodoni 72 Smallcaps Book" charset="0"/>
                    <a:cs typeface="Bodoni 72 Smallcaps Book" charset="0"/>
                  </a:rPr>
                  <a:t>Data Analysis </a:t>
                </a:r>
                <a:r>
                  <a:rPr lang="mr-IN" sz="4000" dirty="0" smtClean="0">
                    <a:latin typeface="Bodoni 72 Smallcaps Book" charset="0"/>
                    <a:ea typeface="Bodoni 72 Smallcaps Book" charset="0"/>
                    <a:cs typeface="Bodoni 72 Smallcaps Book" charset="0"/>
                  </a:rPr>
                  <a:t>–</a:t>
                </a:r>
                <a:r>
                  <a:rPr lang="en-US" sz="4000" dirty="0" smtClean="0">
                    <a:latin typeface="Bodoni 72 Smallcaps Book" charset="0"/>
                    <a:ea typeface="Bodoni 72 Smallcaps Book" charset="0"/>
                    <a:cs typeface="Bodoni 72 Smallcaps Book" charset="0"/>
                  </a:rPr>
                  <a:t> Run Group A </a:t>
                </a:r>
                <a:r>
                  <a:rPr lang="en-US" sz="4000" dirty="0" smtClean="0"/>
                  <a:t/>
                </a:r>
                <a:br>
                  <a:rPr lang="en-US" sz="4000" dirty="0" smtClean="0"/>
                </a:br>
                <a:r>
                  <a:rPr lang="en-US" sz="22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Binning in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r>
                  <a:rPr lang="en-US" sz="22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𝒚</m:t>
                    </m:r>
                  </m:oMath>
                </a14:m>
                <a:endParaRPr lang="en-US" sz="2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9473" y="0"/>
                <a:ext cx="6911439" cy="1145060"/>
              </a:xfrm>
              <a:blipFill rotWithShape="0">
                <a:blip r:embed="rId4"/>
                <a:stretch>
                  <a:fillRect l="-3086" t="-585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63603" y="5561871"/>
                <a:ext cx="70358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6 bins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𝑦</m:t>
                    </m:r>
                  </m:oMath>
                </a14:m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 and 20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x</m:t>
                    </m:r>
                  </m:oMath>
                </a14:m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-bins in each y-bin to cover the kinematic range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harter Roman" charset="0"/>
                        <a:cs typeface="Charter Roman" charset="0"/>
                      </a:rPr>
                      <m:t>𝑦</m:t>
                    </m:r>
                  </m:oMath>
                </a14:m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 vs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𝑥</m:t>
                    </m:r>
                  </m:oMath>
                </a14:m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 distribution.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603" y="5561871"/>
                <a:ext cx="7035800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69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33/38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33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0" name="Rectangle 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17412" y="1258624"/>
            <a:ext cx="8182032" cy="3657934"/>
            <a:chOff x="434621" y="1388533"/>
            <a:chExt cx="7287179" cy="43744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1" t="2554" r="50887" b="6215"/>
            <a:stretch/>
          </p:blipFill>
          <p:spPr>
            <a:xfrm>
              <a:off x="434622" y="1388534"/>
              <a:ext cx="2376311" cy="214488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9" t="2470" b="6299"/>
            <a:stretch/>
          </p:blipFill>
          <p:spPr>
            <a:xfrm>
              <a:off x="434621" y="3618086"/>
              <a:ext cx="2376311" cy="214488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9" t="2476" r="50490" b="6292"/>
            <a:stretch/>
          </p:blipFill>
          <p:spPr>
            <a:xfrm>
              <a:off x="2869102" y="3618087"/>
              <a:ext cx="2404534" cy="2144889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7" t="2193" r="50057" b="5615"/>
            <a:stretch/>
          </p:blipFill>
          <p:spPr>
            <a:xfrm>
              <a:off x="5305768" y="1388533"/>
              <a:ext cx="2416032" cy="216746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552" t="2408" b="7092"/>
            <a:stretch/>
          </p:blipFill>
          <p:spPr>
            <a:xfrm>
              <a:off x="2869102" y="1388533"/>
              <a:ext cx="2378497" cy="212249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49" t="2473" b="6296"/>
            <a:stretch/>
          </p:blipFill>
          <p:spPr>
            <a:xfrm>
              <a:off x="5305768" y="3618086"/>
              <a:ext cx="2376307" cy="2144889"/>
            </a:xfrm>
            <a:prstGeom prst="rect">
              <a:avLst/>
            </a:prstGeom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20" t="2469" r="46351" b="-183"/>
          <a:stretch/>
        </p:blipFill>
        <p:spPr>
          <a:xfrm>
            <a:off x="321078" y="1974344"/>
            <a:ext cx="175785" cy="22972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49" t="93701" b="-183"/>
          <a:stretch/>
        </p:blipFill>
        <p:spPr>
          <a:xfrm>
            <a:off x="6423133" y="5105304"/>
            <a:ext cx="2376311" cy="152400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Data Analysis </a:t>
            </a:r>
            <a:r>
              <a:rPr lang="mr-IN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–</a:t>
            </a:r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 Run Group A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Bin Acceptance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40144" y="5585598"/>
                <a:ext cx="1558760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𝑟𝑒𝑐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𝑔𝑒𝑛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0144" y="5585598"/>
                <a:ext cx="1558760" cy="59695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991187" y="5598446"/>
                <a:ext cx="1910779" cy="643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r>
                        <a:rPr lang="en-US" b="0" i="1" smtClean="0">
                          <a:latin typeface="Cambria Math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𝑟𝑒𝑐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87" y="5598446"/>
                <a:ext cx="1910779" cy="64389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2148690" y="1969739"/>
            <a:ext cx="1085848" cy="28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=0.3375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85475" y="2002958"/>
            <a:ext cx="1085848" cy="28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y=0.4125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602732" y="2020800"/>
            <a:ext cx="1085848" cy="28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y=0.4875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33676" y="3947668"/>
            <a:ext cx="1085848" cy="28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y=0.5625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129560" y="3947668"/>
            <a:ext cx="1085848" cy="2861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y=0.6375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25440" y="3947548"/>
            <a:ext cx="1085848" cy="2914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y=0.7125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34/38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6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0" name="Rectangle 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Data Analysis </a:t>
            </a:r>
            <a:r>
              <a:rPr lang="mr-IN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–</a:t>
            </a:r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 Run Group A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RGA Inclusive DIS Differential Cross Section Calculation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57406" y="1718518"/>
                <a:ext cx="2550891" cy="6049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𝑑𝑥𝑑𝑦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406" y="1718518"/>
                <a:ext cx="2550891" cy="6049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375501" y="1718518"/>
                <a:ext cx="2403800" cy="672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𝛿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mr-IN" i="1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𝑑𝑥𝑑𝑦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</a:rPr>
                                <m:t>𝑑𝑥𝑑𝑦</m:t>
                              </m:r>
                            </m:den>
                          </m:f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501" y="1718518"/>
                <a:ext cx="2403800" cy="672107"/>
              </a:xfrm>
              <a:prstGeom prst="rect">
                <a:avLst/>
              </a:prstGeom>
              <a:blipFill rotWithShape="0">
                <a:blip r:embed="rId4"/>
                <a:stretch>
                  <a:fillRect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020014" y="2912688"/>
                <a:ext cx="4338175" cy="555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𝑑𝑥𝑑𝑦</m:t>
                        </m:r>
                      </m:den>
                    </m:f>
                  </m:oMath>
                </a14:m>
                <a:r>
                  <a:rPr lang="en-US" dirty="0" smtClean="0"/>
                  <a:t>  : inclusive DIS differential cross section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0014" y="2912688"/>
                <a:ext cx="4338175" cy="555152"/>
              </a:xfrm>
              <a:prstGeom prst="rect">
                <a:avLst/>
              </a:prstGeom>
              <a:blipFill rotWithShape="0">
                <a:blip r:embed="rId5"/>
                <a:stretch>
                  <a:fillRect r="-562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28466" y="3467840"/>
                <a:ext cx="57999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 : number of reconstructed DIS events in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bin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466" y="3467840"/>
                <a:ext cx="5799986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0000" r="-105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99528" y="3858019"/>
                <a:ext cx="323325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dirty="0" smtClean="0"/>
                  <a:t> : time integrated luminosity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528" y="3858019"/>
                <a:ext cx="3233257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10000" r="-131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39309" y="4732687"/>
                <a:ext cx="1549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 smtClean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bin size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09" y="4732687"/>
                <a:ext cx="1549720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2239309" y="5118146"/>
                <a:ext cx="15036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bin size</a:t>
                </a:r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309" y="5118146"/>
                <a:ext cx="1503617" cy="369332"/>
              </a:xfrm>
              <a:prstGeom prst="rect">
                <a:avLst/>
              </a:prstGeom>
              <a:blipFill rotWithShape="0">
                <a:blip r:embed="rId9"/>
                <a:stretch>
                  <a:fillRect t="-98333" r="-2834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02496" y="5420362"/>
                <a:ext cx="4173065" cy="555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𝛿</m:t>
                    </m:r>
                    <m:d>
                      <m:dPr>
                        <m:ctrlPr>
                          <a:rPr lang="mr-I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mr-IN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mr-I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num>
                          <m:den>
                            <m:r>
                              <a:rPr lang="en-US" i="1">
                                <a:latin typeface="Cambria Math" charset="0"/>
                              </a:rPr>
                              <m:t>𝑑𝑥𝑑𝑦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: uncertainty on the cross section</a:t>
                </a:r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496" y="5420362"/>
                <a:ext cx="4173065" cy="555152"/>
              </a:xfrm>
              <a:prstGeom prst="rect">
                <a:avLst/>
              </a:prstGeom>
              <a:blipFill rotWithShape="0">
                <a:blip r:embed="rId10"/>
                <a:stretch>
                  <a:fillRect r="-584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1741718" y="4295353"/>
                <a:ext cx="35250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 : acceptance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 smtClean="0"/>
                  <a:t> bin</a:t>
                </a:r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8" y="4295353"/>
                <a:ext cx="3525004" cy="369332"/>
              </a:xfrm>
              <a:prstGeom prst="rect">
                <a:avLst/>
              </a:prstGeom>
              <a:blipFill rotWithShape="0">
                <a:blip r:embed="rId11"/>
                <a:stretch>
                  <a:fillRect t="-10000" r="-69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35/38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77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0" name="Rectangle 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Data Analysis </a:t>
            </a:r>
            <a:r>
              <a:rPr lang="mr-IN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–</a:t>
            </a:r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 Run Group A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Inclusive DIS differential cross section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4" t="8852" r="7900" b="5028"/>
          <a:stretch/>
        </p:blipFill>
        <p:spPr>
          <a:xfrm>
            <a:off x="1118443" y="1089290"/>
            <a:ext cx="2539682" cy="2529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4" t="8932" r="8269" b="5108"/>
          <a:stretch/>
        </p:blipFill>
        <p:spPr>
          <a:xfrm>
            <a:off x="3660643" y="1102801"/>
            <a:ext cx="2557277" cy="25490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8" t="8487" r="8239" b="5714"/>
          <a:stretch/>
        </p:blipFill>
        <p:spPr>
          <a:xfrm>
            <a:off x="6290342" y="1089291"/>
            <a:ext cx="2536024" cy="2529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5" t="9338" r="9028" b="5485"/>
          <a:stretch/>
        </p:blipFill>
        <p:spPr>
          <a:xfrm>
            <a:off x="1118443" y="3681900"/>
            <a:ext cx="2542199" cy="25461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8" t="9037" r="9180" b="5212"/>
          <a:stretch/>
        </p:blipFill>
        <p:spPr>
          <a:xfrm>
            <a:off x="3690968" y="3672288"/>
            <a:ext cx="2526952" cy="25805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3" t="9084" r="9534" b="4601"/>
          <a:stretch/>
        </p:blipFill>
        <p:spPr>
          <a:xfrm>
            <a:off x="6320110" y="3667203"/>
            <a:ext cx="2506256" cy="2582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rot="16200000">
                <a:off x="-531591" y="2735629"/>
                <a:ext cx="1986262" cy="7199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sz="28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mr-IN" sz="28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num>
                      <m:den>
                        <m:r>
                          <a:rPr lang="en-US" sz="2800" b="0" i="1" smtClean="0">
                            <a:latin typeface="Cambria Math" charset="0"/>
                          </a:rPr>
                          <m:t>𝑑𝑥𝑑𝑦</m:t>
                        </m:r>
                      </m:den>
                    </m:f>
                  </m:oMath>
                </a14:m>
                <a:r>
                  <a:rPr lang="en-US" sz="2800" dirty="0" smtClean="0"/>
                  <a:t> [</a:t>
                </a:r>
                <a:r>
                  <a:rPr lang="en-US" sz="2800" dirty="0" err="1" smtClean="0"/>
                  <a:t>nb</a:t>
                </a:r>
                <a:r>
                  <a:rPr lang="en-US" sz="2800" dirty="0" smtClean="0"/>
                  <a:t>]</a:t>
                </a:r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531591" y="2735629"/>
                <a:ext cx="1986262" cy="719941"/>
              </a:xfrm>
              <a:prstGeom prst="rect">
                <a:avLst/>
              </a:prstGeom>
              <a:blipFill rotWithShape="0">
                <a:blip r:embed="rId9"/>
                <a:stretch>
                  <a:fillRect r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237293" y="6127552"/>
                <a:ext cx="4688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293" y="6127552"/>
                <a:ext cx="468846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36/38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7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0" name="Rectangle 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Conclusions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3622" y="798948"/>
            <a:ext cx="797780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The extracted inclusive DIS differential cross sections from Run Group A data were consistent with fits to existing data.</a:t>
            </a:r>
          </a:p>
          <a:p>
            <a:pPr algn="just"/>
            <a:endParaRPr lang="en-US" sz="2400" dirty="0" smtClean="0">
              <a:latin typeface="Cambria Math" charset="0"/>
              <a:ea typeface="Cambria Math" charset="0"/>
              <a:cs typeface="Cambria Math" charset="0"/>
            </a:endParaRPr>
          </a:p>
          <a:p>
            <a:pPr algn="just"/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The simulation and development of the BONuS12 RTPC was successful.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/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/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The DMS worked successfully and helped to determine variations in the drift-gas parameters that it was meant to monitor during the BONuS12 experiment.</a:t>
            </a:r>
          </a:p>
          <a:p>
            <a:pPr algn="just"/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  <a:p>
            <a:pPr algn="just"/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The BONuS12 RTPC worked relatively well during its 36 day run. There was a substantial amount of data collected that will be calibrated and analyzed for years to come.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37/38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25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8548" y="1090399"/>
            <a:ext cx="82881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Beringer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et al., Phys. Rev. </a:t>
            </a:r>
            <a:r>
              <a:rPr lang="en-US" b="1" dirty="0">
                <a:latin typeface="Charter Roman" charset="0"/>
                <a:ea typeface="Charter Roman" charset="0"/>
                <a:cs typeface="Charter Roman" charset="0"/>
              </a:rPr>
              <a:t>D86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, 010001 (2012).	</a:t>
            </a:r>
          </a:p>
          <a:p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Ciofi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degli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Atti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and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Kopeliovich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, Eur. Phys. J. </a:t>
            </a:r>
            <a:r>
              <a:rPr lang="en-US" b="1" dirty="0">
                <a:latin typeface="Charter Roman" charset="0"/>
                <a:ea typeface="Charter Roman" charset="0"/>
                <a:cs typeface="Charter Roman" charset="0"/>
              </a:rPr>
              <a:t>A17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(2003) 133.</a:t>
            </a:r>
            <a:endParaRPr lang="en-US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dirty="0" err="1" smtClean="0">
                <a:latin typeface="Charter Roman" charset="0"/>
                <a:ea typeface="Charter Roman" charset="0"/>
                <a:cs typeface="Charter Roman" charset="0"/>
              </a:rPr>
              <a:t>E.D.Bloon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et.al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, Phys. Rev. Lett </a:t>
            </a:r>
            <a:r>
              <a:rPr lang="en-US" b="1" dirty="0">
                <a:latin typeface="Charter Roman" charset="0"/>
                <a:ea typeface="Charter Roman" charset="0"/>
                <a:cs typeface="Charter Roman" charset="0"/>
              </a:rPr>
              <a:t>23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(1969) 930	</a:t>
            </a:r>
            <a:endParaRPr lang="en-US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H1 Collab., I.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Abt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et al.,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Nucl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. Phys. </a:t>
            </a:r>
            <a:r>
              <a:rPr lang="en-US" b="1" dirty="0">
                <a:latin typeface="Charter Roman" charset="0"/>
                <a:ea typeface="Charter Roman" charset="0"/>
                <a:cs typeface="Charter Roman" charset="0"/>
              </a:rPr>
              <a:t>B407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(1993) 515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.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	</a:t>
            </a:r>
            <a:endParaRPr lang="en-US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M.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Sargsian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and M.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Strikman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, Phys. Lett. </a:t>
            </a:r>
            <a:r>
              <a:rPr lang="en-US" b="1" dirty="0">
                <a:latin typeface="Charter Roman" charset="0"/>
                <a:ea typeface="Charter Roman" charset="0"/>
                <a:cs typeface="Charter Roman" charset="0"/>
              </a:rPr>
              <a:t>B639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(2006) 223.</a:t>
            </a:r>
            <a:endParaRPr lang="en-US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endParaRPr lang="en-US" dirty="0" smtClean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S. </a:t>
            </a:r>
            <a:r>
              <a:rPr lang="en-US" dirty="0" err="1" smtClean="0">
                <a:latin typeface="Charter Roman" charset="0"/>
                <a:ea typeface="Charter Roman" charset="0"/>
                <a:cs typeface="Charter Roman" charset="0"/>
              </a:rPr>
              <a:t>Tkachenko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 et al. Phys. Rev. </a:t>
            </a:r>
            <a:r>
              <a:rPr lang="en-US" b="1" dirty="0" smtClean="0">
                <a:latin typeface="Charter Roman" charset="0"/>
                <a:ea typeface="Charter Roman" charset="0"/>
                <a:cs typeface="Charter Roman" charset="0"/>
              </a:rPr>
              <a:t>C89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 (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2014) 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045206.	</a:t>
            </a:r>
          </a:p>
          <a:p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W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.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Melnitchouk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, M.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Sargsian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 and M.I.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Strikman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, Z. Phys. </a:t>
            </a:r>
            <a:r>
              <a:rPr lang="en-US" b="1" dirty="0" smtClean="0">
                <a:latin typeface="Charter Roman" charset="0"/>
                <a:ea typeface="Charter Roman" charset="0"/>
                <a:cs typeface="Charter Roman" charset="0"/>
              </a:rPr>
              <a:t>A359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 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(1997)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 99.</a:t>
            </a:r>
          </a:p>
          <a:p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ZEUS 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Collab., M. Derrick et al., Phys. Lett. </a:t>
            </a:r>
            <a:r>
              <a:rPr lang="en-US" b="1" dirty="0" smtClean="0">
                <a:latin typeface="Charter Roman" charset="0"/>
                <a:ea typeface="Charter Roman" charset="0"/>
                <a:cs typeface="Charter Roman" charset="0"/>
              </a:rPr>
              <a:t>B316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 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(1993) 412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.</a:t>
            </a:r>
          </a:p>
          <a:p>
            <a:endParaRPr lang="en-US" b="1" dirty="0">
              <a:latin typeface="Charter Roman" charset="0"/>
              <a:ea typeface="Charter Roman" charset="0"/>
              <a:cs typeface="Charter Roman" charset="0"/>
            </a:endParaRPr>
          </a:p>
          <a:p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M.E. Christy and P.B. </a:t>
            </a:r>
            <a:r>
              <a:rPr lang="en-US" dirty="0" err="1">
                <a:latin typeface="Charter Roman" charset="0"/>
                <a:ea typeface="Charter Roman" charset="0"/>
                <a:cs typeface="Charter Roman" charset="0"/>
              </a:rPr>
              <a:t>Bosted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, 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Phys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. Rev. C, </a:t>
            </a:r>
            <a:r>
              <a:rPr lang="en-US" b="1" dirty="0" smtClean="0">
                <a:latin typeface="Charter Roman" charset="0"/>
                <a:ea typeface="Charter Roman" charset="0"/>
                <a:cs typeface="Charter Roman" charset="0"/>
              </a:rPr>
              <a:t>81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, 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(2010) 055213. </a:t>
            </a:r>
            <a:endParaRPr lang="nb-NO" b="1" dirty="0">
              <a:latin typeface="Charter Roman" charset="0"/>
              <a:ea typeface="Charter Roman" charset="0"/>
              <a:cs typeface="Charter Roman" charset="0"/>
            </a:endParaRPr>
          </a:p>
          <a:p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References</a:t>
            </a:r>
            <a:r>
              <a:rPr lang="en-US" sz="4000" dirty="0" smtClean="0"/>
              <a:t/>
            </a:r>
            <a:br>
              <a:rPr lang="en-US" sz="4000" dirty="0" smtClean="0"/>
            </a:b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3" name="Rectangle 1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438030" y="65689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38/38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2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3" name="Rectangle 1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94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29" y="2152948"/>
            <a:ext cx="4748168" cy="356112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BONuS12 MOTIVATION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2">
                    <a:lumMod val="75000"/>
                  </a:schemeClr>
                </a:solidFill>
              </a:rPr>
              <a:t>Deep Inelastic Scattering Kinematics</a:t>
            </a:r>
            <a:endParaRPr lang="en-US" sz="2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6551" y="1145060"/>
            <a:ext cx="7035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Deep inelastic scattering is when scattering occurs off a constituent particle within a nucleon, breaking the nucleon into other particles.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2235" y="2253793"/>
                <a:ext cx="7035800" cy="3988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		Initial electron momentum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𝑘</m:t>
                    </m:r>
                  </m:oMath>
                </a14:m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’ 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		Final electron momentum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		Initial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nucleon </a:t>
                </a:r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momentum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		Nucleon debris</a:t>
                </a:r>
              </a:p>
              <a:p>
                <a:pPr algn="just"/>
                <a:endParaRPr 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just"/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Four-momentum transfer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𝑞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 </m:t>
                      </m:r>
                    </m:oMath>
                  </m:oMathPara>
                </a14:m>
                <a:endParaRPr 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just"/>
                <a:endParaRPr 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𝑞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4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𝐸𝐸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′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sin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just"/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just"/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Four-momentum </a:t>
                </a:r>
                <a:r>
                  <a:rPr lang="en-US" dirty="0">
                    <a:latin typeface="Cambria Math" charset="0"/>
                    <a:ea typeface="Cambria Math" charset="0"/>
                    <a:cs typeface="Cambria Math" charset="0"/>
                  </a:rPr>
                  <a:t>transfer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35" y="2253793"/>
                <a:ext cx="7035800" cy="3988208"/>
              </a:xfrm>
              <a:prstGeom prst="rect">
                <a:avLst/>
              </a:prstGeom>
              <a:blipFill rotWithShape="0">
                <a:blip r:embed="rId4"/>
                <a:stretch>
                  <a:fillRect l="-693" t="-8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20" name="Rectangle 19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38030" y="656897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07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13" name="Rectangle 1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812625" y="2332383"/>
            <a:ext cx="3499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Cambria Math" charset="0"/>
                <a:ea typeface="Cambria Math" charset="0"/>
                <a:cs typeface="Cambria Math" charset="0"/>
              </a:rPr>
              <a:t>Backups</a:t>
            </a:r>
            <a:endParaRPr lang="en-US" sz="7200" dirty="0">
              <a:latin typeface="Cambria Math" charset="0"/>
              <a:ea typeface="Cambria Math" charset="0"/>
              <a:cs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53" name="Rectangle 5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RGA Analysis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Summary of Systematic Errors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8416833"/>
                  </p:ext>
                </p:extLst>
              </p:nvPr>
            </p:nvGraphicFramePr>
            <p:xfrm>
              <a:off x="245319" y="1738191"/>
              <a:ext cx="8634416" cy="24017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9165"/>
                    <a:gridCol w="2386238"/>
                    <a:gridCol w="5329013"/>
                  </a:tblGrid>
                  <a:tr h="420914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Source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Systematic Uncertainty (%)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Explanation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42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1.0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Effect of pair-symmetric</a:t>
                          </a:r>
                          <a:r>
                            <a:rPr lang="en-US" baseline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 contamination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42091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−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1.0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Effect of pion contamination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420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MC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3.0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Combined uncertainty due to Monte-Carlo statistics</a:t>
                          </a:r>
                          <a:r>
                            <a:rPr lang="en-US" baseline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 and systematics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163740">
                    <a:tc>
                      <a:txBody>
                        <a:bodyPr/>
                        <a:lstStyle/>
                        <a:p>
                          <a:endParaRPr lang="en-US" sz="800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420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TOTAL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3.32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Added in quadrature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8416833"/>
                  </p:ext>
                </p:extLst>
              </p:nvPr>
            </p:nvGraphicFramePr>
            <p:xfrm>
              <a:off x="245319" y="1738191"/>
              <a:ext cx="8634416" cy="24017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9165"/>
                    <a:gridCol w="2386238"/>
                    <a:gridCol w="5329013"/>
                  </a:tblGrid>
                  <a:tr h="420914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Source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Systematic Uncertainty (%)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Explanation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42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62" t="-102899" r="-841060" b="-375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1.0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Effect of pair-symmetric</a:t>
                          </a:r>
                          <a:r>
                            <a:rPr lang="en-US" baseline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 contamination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4209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662" t="-200000" r="-841060" b="-2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1.0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Effect of pion contamination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420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MC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3.0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Combined uncertainty due to Monte-Carlo statistics</a:t>
                          </a:r>
                          <a:r>
                            <a:rPr lang="en-US" baseline="0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 and systematics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297180">
                    <a:tc>
                      <a:txBody>
                        <a:bodyPr/>
                        <a:lstStyle/>
                        <a:p>
                          <a:endParaRPr lang="en-US" sz="800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  <a:tr h="42091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TOTAL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3.32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a:t>Added in quadrature</a:t>
                          </a:r>
                          <a:endParaRPr lang="en-US" dirty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8" name="TextBox 7"/>
          <p:cNvSpPr txBox="1"/>
          <p:nvPr/>
        </p:nvSpPr>
        <p:spPr>
          <a:xfrm>
            <a:off x="8438030" y="656897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53" name="Rectangle 5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RGA Analysis Cuts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EC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07" y="3072447"/>
            <a:ext cx="4997312" cy="1693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07" y="4857581"/>
            <a:ext cx="4997312" cy="1716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07" y="1356182"/>
            <a:ext cx="4997312" cy="17162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391" y="1356181"/>
            <a:ext cx="32269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 U &gt; 30 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cm</a:t>
            </a: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30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&lt; V &lt; 390 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cm</a:t>
            </a:r>
          </a:p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30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&lt; W &lt; 390 cm </a:t>
            </a:r>
          </a:p>
        </p:txBody>
      </p:sp>
      <p:sp>
        <p:nvSpPr>
          <p:cNvPr id="8" name="Rectangle 7"/>
          <p:cNvSpPr/>
          <p:nvPr/>
        </p:nvSpPr>
        <p:spPr>
          <a:xfrm>
            <a:off x="99391" y="246440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E</a:t>
            </a:r>
            <a:r>
              <a:rPr lang="en-US" sz="1050" dirty="0">
                <a:latin typeface="Cambria Math" charset="0"/>
                <a:ea typeface="Cambria Math" charset="0"/>
                <a:cs typeface="Cambria Math" charset="0"/>
              </a:rPr>
              <a:t>PCAL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&gt; 0.06 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GeV</a:t>
            </a:r>
          </a:p>
          <a:p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E</a:t>
            </a:r>
            <a:r>
              <a:rPr lang="en-US" sz="1050" dirty="0" err="1" smtClean="0">
                <a:latin typeface="Cambria Math" charset="0"/>
                <a:ea typeface="Cambria Math" charset="0"/>
                <a:cs typeface="Cambria Math" charset="0"/>
              </a:rPr>
              <a:t>EC</a:t>
            </a:r>
            <a:r>
              <a:rPr lang="en-US" sz="800" dirty="0" err="1" smtClean="0">
                <a:latin typeface="Cambria Math" charset="0"/>
                <a:ea typeface="Cambria Math" charset="0"/>
                <a:cs typeface="Cambria Math" charset="0"/>
              </a:rPr>
              <a:t>in</a:t>
            </a:r>
            <a:r>
              <a:rPr lang="en-US" sz="8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&gt; 0.025 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GeV</a:t>
            </a:r>
          </a:p>
          <a:p>
            <a:r>
              <a:rPr lang="en-US" dirty="0" err="1" smtClean="0">
                <a:latin typeface="Cambria Math" charset="0"/>
                <a:ea typeface="Cambria Math" charset="0"/>
                <a:cs typeface="Cambria Math" charset="0"/>
              </a:rPr>
              <a:t>E</a:t>
            </a:r>
            <a:r>
              <a:rPr lang="en-US" sz="1050" dirty="0" err="1" smtClean="0">
                <a:latin typeface="Cambria Math" charset="0"/>
                <a:ea typeface="Cambria Math" charset="0"/>
                <a:cs typeface="Cambria Math" charset="0"/>
              </a:rPr>
              <a:t>EC</a:t>
            </a:r>
            <a:r>
              <a:rPr lang="en-US" sz="800" dirty="0" err="1" smtClean="0">
                <a:latin typeface="Cambria Math" charset="0"/>
                <a:ea typeface="Cambria Math" charset="0"/>
                <a:cs typeface="Cambria Math" charset="0"/>
              </a:rPr>
              <a:t>out</a:t>
            </a:r>
            <a:r>
              <a:rPr lang="en-US" sz="8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&gt; 0.05 GeV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903304" y="893434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Uncut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5110" y="865876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charset="0"/>
                <a:ea typeface="Cambria Math" charset="0"/>
                <a:cs typeface="Cambria Math" charset="0"/>
              </a:rPr>
              <a:t>C</a:t>
            </a:r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ut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166767" y="1517897"/>
            <a:ext cx="10663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latin typeface="Cambria Math" charset="0"/>
                <a:ea typeface="Cambria Math" charset="0"/>
                <a:cs typeface="Cambria Math" charset="0"/>
              </a:rPr>
              <a:t>PCAL</a:t>
            </a:r>
            <a:endParaRPr lang="en-US" sz="3000" b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3275865" y="3213189"/>
            <a:ext cx="8354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latin typeface="Cambria Math" charset="0"/>
                <a:ea typeface="Cambria Math" charset="0"/>
                <a:cs typeface="Cambria Math" charset="0"/>
              </a:rPr>
              <a:t>EC</a:t>
            </a:r>
            <a:r>
              <a:rPr lang="en-US" sz="3000" b="1" baseline="-25000" dirty="0" err="1" smtClean="0">
                <a:latin typeface="Cambria Math" charset="0"/>
                <a:ea typeface="Cambria Math" charset="0"/>
                <a:cs typeface="Cambria Math" charset="0"/>
              </a:rPr>
              <a:t>in</a:t>
            </a:r>
            <a:endParaRPr lang="en-US" sz="3000" b="1" baseline="-25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200525" y="5073664"/>
            <a:ext cx="986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>
                <a:latin typeface="Cambria Math" charset="0"/>
                <a:ea typeface="Cambria Math" charset="0"/>
                <a:cs typeface="Cambria Math" charset="0"/>
              </a:rPr>
              <a:t>EC</a:t>
            </a:r>
            <a:r>
              <a:rPr lang="en-US" sz="3000" b="1" baseline="-25000" dirty="0" err="1" smtClean="0">
                <a:latin typeface="Cambria Math" charset="0"/>
                <a:ea typeface="Cambria Math" charset="0"/>
                <a:cs typeface="Cambria Math" charset="0"/>
              </a:rPr>
              <a:t>out</a:t>
            </a:r>
            <a:endParaRPr lang="en-US" sz="3000" b="1" baseline="-250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38030" y="6568973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B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1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53" name="Rectangle 5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RGA Analysis Cuts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Sampling fraction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357" y="1088322"/>
            <a:ext cx="5279334" cy="3176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4" y="1086139"/>
            <a:ext cx="3824969" cy="26774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59896" y="1251990"/>
            <a:ext cx="331304" cy="2392358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405270" y="4679593"/>
                <a:ext cx="4314514" cy="603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𝑡𝑜𝑡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+2.5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=0.008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−0.0112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+0.3137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270" y="4679593"/>
                <a:ext cx="4314514" cy="60305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405270" y="5490813"/>
                <a:ext cx="4615879" cy="603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𝑡𝑜𝑡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−2.5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=−0.0017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+0.0228</m:t>
                      </m:r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r>
                        <a:rPr lang="en-US" b="0" i="1" smtClean="0">
                          <a:latin typeface="Cambria Math" charset="0"/>
                        </a:rPr>
                        <m:t>+0.1397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270" y="5490813"/>
                <a:ext cx="4615879" cy="60305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438030" y="656897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19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53" name="Rectangle 5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BONuS12 Analysis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Off-shell corrections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901094" y="2109281"/>
                <a:ext cx="23828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+2</m:t>
                      </m:r>
                      <m:r>
                        <a:rPr lang="en-US" b="0" i="1" smtClean="0">
                          <a:latin typeface="Cambria Math" charset="0"/>
                        </a:rPr>
                        <m:t>𝑀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−2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094" y="2109281"/>
                <a:ext cx="238289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2046" t="-4444" r="-2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8438030" y="65689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4270" y="1556703"/>
            <a:ext cx="7977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Neutron off-shell mass squared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14270" y="2699536"/>
                <a:ext cx="7977809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400" dirty="0" smtClean="0">
                    <a:latin typeface="Cambria Math" charset="0"/>
                    <a:ea typeface="Cambria Math" charset="0"/>
                    <a:cs typeface="Cambria Math" charset="0"/>
                  </a:rPr>
                  <a:t>The bound neutron structure functions depend on this off-shell mass squared and can introduce deviations of the extracted structure functions to their on-shell values.</a:t>
                </a:r>
              </a:p>
              <a:p>
                <a:pPr algn="just"/>
                <a:endParaRPr 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just"/>
                <a:r>
                  <a:rPr lang="en-US" sz="2400" dirty="0" smtClean="0">
                    <a:latin typeface="Cambria Math" charset="0"/>
                    <a:ea typeface="Cambria Math" charset="0"/>
                    <a:cs typeface="Cambria Math" charset="0"/>
                  </a:rPr>
                  <a:t>Restricting the detection of only low momentum protons reduces this dependence to a few percent around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≈100</m:t>
                    </m:r>
                  </m:oMath>
                </a14:m>
                <a:r>
                  <a:rPr lang="en-US" sz="2400" dirty="0" smtClean="0">
                    <a:latin typeface="Cambria Math" charset="0"/>
                    <a:ea typeface="Cambria Math" charset="0"/>
                    <a:cs typeface="Cambria Math" charset="0"/>
                  </a:rPr>
                  <a:t> MeV/c and less than a percent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≈70</m:t>
                    </m:r>
                  </m:oMath>
                </a14:m>
                <a:r>
                  <a:rPr lang="en-US" sz="2400" dirty="0">
                    <a:latin typeface="Cambria Math" charset="0"/>
                    <a:ea typeface="Cambria Math" charset="0"/>
                    <a:cs typeface="Cambria Math" charset="0"/>
                  </a:rPr>
                  <a:t> </a:t>
                </a:r>
                <a:r>
                  <a:rPr lang="en-US" sz="2400" dirty="0" smtClean="0">
                    <a:latin typeface="Cambria Math" charset="0"/>
                    <a:ea typeface="Cambria Math" charset="0"/>
                    <a:cs typeface="Cambria Math" charset="0"/>
                  </a:rPr>
                  <a:t>MeV/c.</a:t>
                </a:r>
                <a:endParaRPr lang="en-US" sz="2400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70" y="2699536"/>
                <a:ext cx="7977809" cy="2677656"/>
              </a:xfrm>
              <a:prstGeom prst="rect">
                <a:avLst/>
              </a:prstGeom>
              <a:blipFill rotWithShape="0">
                <a:blip r:embed="rId3"/>
                <a:stretch>
                  <a:fillRect l="-1223" t="-1822" r="-1223" b="-4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23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53" name="Rectangle 5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BONuS12 Analysis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EMC effect and nuclear corrections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38030" y="6568973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4270" y="4180344"/>
            <a:ext cx="7977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Bound nucleons do not behave the same </a:t>
            </a:r>
            <a:r>
              <a:rPr lang="en-US" sz="2400" dirty="0">
                <a:latin typeface="Cambria Math" charset="0"/>
                <a:ea typeface="Cambria Math" charset="0"/>
                <a:cs typeface="Cambria Math" charset="0"/>
              </a:rPr>
              <a:t>as free protons and </a:t>
            </a:r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neutrons. Between 0.3 &lt;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 &lt; 0.8 the EMC effect must be a correction to the ratio. For </a:t>
            </a:r>
            <a:r>
              <a:rPr lang="en-US" sz="2400" i="1" dirty="0" smtClean="0">
                <a:latin typeface="Cambria Math" charset="0"/>
                <a:ea typeface="Cambria Math" charset="0"/>
                <a:cs typeface="Cambria Math" charset="0"/>
              </a:rPr>
              <a:t>x</a:t>
            </a:r>
            <a:r>
              <a:rPr lang="en-US" sz="2400" dirty="0" smtClean="0">
                <a:latin typeface="Cambria Math" charset="0"/>
                <a:ea typeface="Cambria Math" charset="0"/>
                <a:cs typeface="Cambria Math" charset="0"/>
              </a:rPr>
              <a:t> &gt; 0.8, Fermi motion, which describes the movement of the nucleons within the nucleus dominates.</a:t>
            </a:r>
            <a:endParaRPr lang="en-US" sz="24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41" y="1086253"/>
            <a:ext cx="4203865" cy="31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TextBox 241"/>
              <p:cNvSpPr txBox="1"/>
              <p:nvPr/>
            </p:nvSpPr>
            <p:spPr>
              <a:xfrm>
                <a:off x="763806" y="1062124"/>
                <a:ext cx="1114151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latin typeface="Cambria Math" charset="0"/>
                            </a:rPr>
                            <m:t>tan</m:t>
                          </m:r>
                        </m:fName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2" name="TextBox 2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06" y="1062124"/>
                <a:ext cx="1114151" cy="52591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4" name="TextBox 243"/>
          <p:cNvSpPr txBox="1"/>
          <p:nvPr/>
        </p:nvSpPr>
        <p:spPr>
          <a:xfrm>
            <a:off x="75989" y="1837852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Solid angle element</a:t>
            </a:r>
            <a:endParaRPr lang="en-US" dirty="0"/>
          </a:p>
        </p:txBody>
      </p:sp>
      <p:grpSp>
        <p:nvGrpSpPr>
          <p:cNvPr id="142" name="Group 141"/>
          <p:cNvGrpSpPr/>
          <p:nvPr/>
        </p:nvGrpSpPr>
        <p:grpSpPr>
          <a:xfrm>
            <a:off x="5580454" y="1531603"/>
            <a:ext cx="2647020" cy="4847293"/>
            <a:chOff x="3588680" y="1883433"/>
            <a:chExt cx="1618320" cy="3852860"/>
          </a:xfrm>
        </p:grpSpPr>
        <p:sp>
          <p:nvSpPr>
            <p:cNvPr id="192" name="Rectangle 191"/>
            <p:cNvSpPr/>
            <p:nvPr/>
          </p:nvSpPr>
          <p:spPr>
            <a:xfrm rot="5400000">
              <a:off x="2796369" y="3769396"/>
              <a:ext cx="2152626" cy="3299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588681" y="2703816"/>
              <a:ext cx="1618319" cy="14600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588680" y="5010701"/>
              <a:ext cx="1618320" cy="1462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 rot="5400000">
              <a:off x="2571872" y="3874884"/>
              <a:ext cx="2152626" cy="11901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 rot="5400000">
              <a:off x="4532143" y="2753896"/>
              <a:ext cx="240104" cy="5409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 rot="5400000">
              <a:off x="3754146" y="3824593"/>
              <a:ext cx="269529" cy="20556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 rot="5400000">
              <a:off x="4008709" y="3847946"/>
              <a:ext cx="38993" cy="148766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4508842" y="2571457"/>
              <a:ext cx="286705" cy="1104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4508842" y="1883433"/>
              <a:ext cx="286705" cy="686319"/>
            </a:xfrm>
            <a:prstGeom prst="rect">
              <a:avLst/>
            </a:prstGeom>
            <a:solidFill>
              <a:srgbClr val="EEB2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505919" y="5179607"/>
              <a:ext cx="324918" cy="44621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505919" y="5625820"/>
              <a:ext cx="324918" cy="11047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 rot="5400000">
              <a:off x="4502933" y="5115306"/>
              <a:ext cx="328678" cy="54099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Triangle 218"/>
            <p:cNvSpPr/>
            <p:nvPr/>
          </p:nvSpPr>
          <p:spPr>
            <a:xfrm>
              <a:off x="4537016" y="5173216"/>
              <a:ext cx="260769" cy="44621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0" name="Straight Connector 219"/>
            <p:cNvCxnSpPr/>
            <p:nvPr/>
          </p:nvCxnSpPr>
          <p:spPr>
            <a:xfrm flipV="1">
              <a:off x="4537016" y="5265420"/>
              <a:ext cx="103206" cy="3540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flipH="1" flipV="1">
              <a:off x="4694321" y="5265420"/>
              <a:ext cx="103464" cy="3540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flipV="1">
              <a:off x="4640222" y="5004310"/>
              <a:ext cx="0" cy="261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flipV="1">
              <a:off x="4694321" y="5004310"/>
              <a:ext cx="0" cy="261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flipV="1">
              <a:off x="4625145" y="2689903"/>
              <a:ext cx="0" cy="1761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flipV="1">
              <a:off x="4679245" y="2691794"/>
              <a:ext cx="0" cy="176144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flipH="1" flipV="1">
              <a:off x="3985727" y="3945767"/>
              <a:ext cx="62550" cy="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flipH="1" flipV="1">
              <a:off x="3984738" y="3900675"/>
              <a:ext cx="62550" cy="3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Oval 314"/>
            <p:cNvSpPr/>
            <p:nvPr/>
          </p:nvSpPr>
          <p:spPr>
            <a:xfrm>
              <a:off x="3864280" y="3906437"/>
              <a:ext cx="29211" cy="387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8" name="Straight Arrow Connector 177"/>
          <p:cNvCxnSpPr/>
          <p:nvPr/>
        </p:nvCxnSpPr>
        <p:spPr>
          <a:xfrm>
            <a:off x="7794997" y="2563729"/>
            <a:ext cx="2264" cy="36668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/>
              <p:cNvSpPr txBox="1"/>
              <p:nvPr/>
            </p:nvSpPr>
            <p:spPr>
              <a:xfrm>
                <a:off x="7855273" y="4080565"/>
                <a:ext cx="1990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1" name="TextBox 2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273" y="4080565"/>
                <a:ext cx="1990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5000" r="-25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/>
              <p:cNvSpPr txBox="1"/>
              <p:nvPr/>
            </p:nvSpPr>
            <p:spPr>
              <a:xfrm>
                <a:off x="7029427" y="2737080"/>
                <a:ext cx="2092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" name="TextBox 1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27" y="2737080"/>
                <a:ext cx="209288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3529" r="-2352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Connector 137"/>
          <p:cNvCxnSpPr/>
          <p:nvPr/>
        </p:nvCxnSpPr>
        <p:spPr>
          <a:xfrm>
            <a:off x="7311604" y="1102486"/>
            <a:ext cx="39680" cy="515296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H="1">
            <a:off x="7345492" y="1102486"/>
            <a:ext cx="31244" cy="514445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/>
              <p:cNvSpPr txBox="1"/>
              <p:nvPr/>
            </p:nvSpPr>
            <p:spPr>
              <a:xfrm>
                <a:off x="7526497" y="1062124"/>
                <a:ext cx="196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8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497" y="1062124"/>
                <a:ext cx="19697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1875" r="-2187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Straight Connector 156"/>
          <p:cNvCxnSpPr/>
          <p:nvPr/>
        </p:nvCxnSpPr>
        <p:spPr>
          <a:xfrm>
            <a:off x="7278168" y="2612070"/>
            <a:ext cx="0" cy="107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/>
          <p:cNvCxnSpPr/>
          <p:nvPr/>
        </p:nvCxnSpPr>
        <p:spPr>
          <a:xfrm>
            <a:off x="7370937" y="2615422"/>
            <a:ext cx="0" cy="107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7147623" y="2668950"/>
            <a:ext cx="1379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Arrow Connector 320"/>
          <p:cNvCxnSpPr/>
          <p:nvPr/>
        </p:nvCxnSpPr>
        <p:spPr>
          <a:xfrm flipH="1" flipV="1">
            <a:off x="7370937" y="2665598"/>
            <a:ext cx="140688" cy="3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/>
          <p:nvPr/>
        </p:nvCxnSpPr>
        <p:spPr>
          <a:xfrm>
            <a:off x="7168009" y="1248175"/>
            <a:ext cx="1379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/>
          <p:nvPr/>
        </p:nvCxnSpPr>
        <p:spPr>
          <a:xfrm flipH="1" flipV="1">
            <a:off x="7391323" y="1244823"/>
            <a:ext cx="140688" cy="3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62023" y="3152559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Fraction of solid angle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/>
              <p:cNvSpPr txBox="1"/>
              <p:nvPr/>
            </p:nvSpPr>
            <p:spPr>
              <a:xfrm>
                <a:off x="478884" y="2275101"/>
                <a:ext cx="2673874" cy="586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mr-IN" b="0" i="0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8" name="TextBox 3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84" y="2275101"/>
                <a:ext cx="2673874" cy="5865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/>
              <p:cNvSpPr txBox="1"/>
              <p:nvPr/>
            </p:nvSpPr>
            <p:spPr>
              <a:xfrm>
                <a:off x="464221" y="3634389"/>
                <a:ext cx="3347550" cy="627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mr-I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mr-IN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tan</m:t>
                                      </m:r>
                                    </m:e>
                                    <m:sup>
                                      <m: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</m:fName>
                                <m:e>
                                  <m:f>
                                    <m:fPr>
                                      <m:ctrlPr>
                                        <a:rPr lang="mr-I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𝑏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9" name="TextBox 3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1" y="3634389"/>
                <a:ext cx="3347550" cy="6274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/>
              <p:cNvSpPr txBox="1"/>
              <p:nvPr/>
            </p:nvSpPr>
            <p:spPr>
              <a:xfrm>
                <a:off x="464221" y="4395062"/>
                <a:ext cx="129849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r>
                        <a:rPr lang="en-US" b="0" i="1" smtClean="0">
                          <a:latin typeface="Cambria Math" charset="0"/>
                        </a:rPr>
                        <m:t>=0.65 </m:t>
                      </m:r>
                      <m:r>
                        <a:rPr lang="en-US" b="0" i="1" smtClean="0">
                          <a:latin typeface="Cambria Math" charset="0"/>
                        </a:rPr>
                        <m:t>𝑐𝑚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latin typeface="Cambria Math" charset="0"/>
                        </a:rPr>
                        <m:t>=13 </m:t>
                      </m:r>
                      <m:r>
                        <a:rPr lang="en-US" b="0" i="1" smtClean="0">
                          <a:latin typeface="Cambria Math" charset="0"/>
                        </a:rPr>
                        <m:t>𝑐𝑚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30" name="TextBox 3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21" y="4395062"/>
                <a:ext cx="1298497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3286" t="-71429" r="-1408" b="-90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1" name="TextBox 330"/>
              <p:cNvSpPr txBox="1"/>
              <p:nvPr/>
            </p:nvSpPr>
            <p:spPr>
              <a:xfrm>
                <a:off x="451750" y="5331692"/>
                <a:ext cx="41131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=2 </m:t>
                    </m:r>
                    <m:r>
                      <a:rPr lang="en-US" b="0" i="1" smtClean="0">
                        <a:latin typeface="Cambria Math" charset="0"/>
                      </a:rPr>
                      <m:t>𝑢𝐶𝑖</m:t>
                    </m:r>
                    <m:r>
                      <a:rPr lang="en-US" b="0" i="1" smtClean="0">
                        <a:latin typeface="Cambria Math" charset="0"/>
                      </a:rPr>
                      <m:t>=74000 </m:t>
                    </m:r>
                  </m:oMath>
                </a14:m>
                <a:r>
                  <a:rPr lang="en-US" dirty="0" smtClean="0"/>
                  <a:t>decays per sec</a:t>
                </a:r>
                <a:endParaRPr lang="en-US" dirty="0"/>
              </a:p>
            </p:txBody>
          </p:sp>
        </mc:Choice>
        <mc:Fallback>
          <p:sp>
            <p:nvSpPr>
              <p:cNvPr id="331" name="TextBox 3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50" y="5331692"/>
                <a:ext cx="4113190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926" t="-148889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/>
              <p:cNvSpPr txBox="1"/>
              <p:nvPr/>
            </p:nvSpPr>
            <p:spPr>
              <a:xfrm>
                <a:off x="-540978" y="5032235"/>
                <a:ext cx="33475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r>
                        <a:rPr lang="en-US" b="0" i="1" smtClean="0">
                          <a:latin typeface="Cambria Math" charset="0"/>
                        </a:rPr>
                        <m:t>=0.000156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2" name="TextBox 3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0978" y="5032235"/>
                <a:ext cx="3347550" cy="276999"/>
              </a:xfrm>
              <a:prstGeom prst="rect">
                <a:avLst/>
              </a:prstGeom>
              <a:blipFill rotWithShape="0">
                <a:blip r:embed="rId10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Box 332"/>
              <p:cNvSpPr txBox="1"/>
              <p:nvPr/>
            </p:nvSpPr>
            <p:spPr>
              <a:xfrm>
                <a:off x="142046" y="6011220"/>
                <a:ext cx="33475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𝑎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𝑓𝐴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12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𝐻𝑧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3" name="TextBox 3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46" y="6011220"/>
                <a:ext cx="3347550" cy="276999"/>
              </a:xfrm>
              <a:prstGeom prst="rect">
                <a:avLst/>
              </a:prstGeom>
              <a:blipFill rotWithShape="0">
                <a:blip r:embed="rId11"/>
                <a:stretch>
                  <a:fillRect t="-143478" b="-17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-9473" y="6603558"/>
            <a:ext cx="9144000" cy="254442"/>
            <a:chOff x="0" y="6603558"/>
            <a:chExt cx="9144000" cy="254442"/>
          </a:xfrm>
        </p:grpSpPr>
        <p:sp>
          <p:nvSpPr>
            <p:cNvPr id="53" name="Rectangle 52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-9473" y="0"/>
            <a:ext cx="6911439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Drift-gas Monitoring System 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Expected rate assuming point source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438030" y="6568973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9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1654" y="1464530"/>
            <a:ext cx="4806068" cy="407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6347713" cy="1145060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>
                    <a:latin typeface="Bodoni 72 Smallcaps Book" charset="0"/>
                    <a:ea typeface="Bodoni 72 Smallcaps Book" charset="0"/>
                    <a:cs typeface="Bodoni 72 Smallcaps Book" charset="0"/>
                  </a:rPr>
                  <a:t>BONuS12 MOTIVATION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2200" b="1" dirty="0" smtClean="0">
                    <a:solidFill>
                      <a:schemeClr val="bg2">
                        <a:lumMod val="75000"/>
                      </a:schemeClr>
                    </a:solidFill>
                  </a:rPr>
                  <a:t>Nucleon Structure Function at Large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endParaRPr lang="en-US" sz="22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6347713" cy="1145060"/>
              </a:xfrm>
              <a:blipFill rotWithShape="0">
                <a:blip r:embed="rId4"/>
                <a:stretch>
                  <a:fillRect l="-3362" t="-585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66168" y="1279862"/>
                <a:ext cx="4128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Valence quarks dominate above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~0.4</m:t>
                    </m:r>
                  </m:oMath>
                </a14:m>
                <a:endParaRPr lang="en-US" dirty="0">
                  <a:latin typeface="Charter Roman" charset="0"/>
                  <a:ea typeface="Charter Roman" charset="0"/>
                  <a:cs typeface="Charter Roman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68" y="1279862"/>
                <a:ext cx="412824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82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112521" y="4087468"/>
                <a:ext cx="3690042" cy="858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harter Roman" charset="0"/>
                        <a:cs typeface="Charter Roman" charset="0"/>
                      </a:rPr>
                      <m:t>𝑥</m:t>
                    </m:r>
                    <m:r>
                      <a:rPr lang="en-US" sz="1600" b="0" i="1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&gt;</m:t>
                    </m:r>
                    <m:r>
                      <a:rPr lang="en-US" sz="1600" i="1">
                        <a:latin typeface="Cambria Math" charset="0"/>
                        <a:ea typeface="Charter Roman" charset="0"/>
                        <a:cs typeface="Charter Roman" charset="0"/>
                      </a:rPr>
                      <m:t>0.</m:t>
                    </m:r>
                    <m:r>
                      <a:rPr lang="en-US" sz="1600" b="0" i="1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5</m:t>
                    </m:r>
                  </m:oMath>
                </a14:m>
                <a:r>
                  <a:rPr lang="en-US" sz="1600" dirty="0" smtClean="0">
                    <a:latin typeface="Charter Roman" charset="0"/>
                    <a:ea typeface="Charter Roman" charset="0"/>
                    <a:cs typeface="Charter Roman" charset="0"/>
                  </a:rPr>
                  <a:t> allows for the approximation of the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1600" i="1" smtClean="0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60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160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𝑝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600" dirty="0" smtClean="0">
                    <a:latin typeface="Charter Roman" charset="0"/>
                    <a:ea typeface="Charter Roman" charset="0"/>
                    <a:cs typeface="Charter Roman" charset="0"/>
                  </a:rPr>
                  <a:t> ratio to</a:t>
                </a:r>
                <a:endParaRPr lang="en-US" sz="1600" dirty="0">
                  <a:latin typeface="Charter Roman" charset="0"/>
                  <a:ea typeface="Charter Roman" charset="0"/>
                  <a:cs typeface="Charter Roman" charset="0"/>
                </a:endParaRPr>
              </a:p>
              <a:p>
                <a:endParaRPr lang="en-US" sz="1600" dirty="0">
                  <a:latin typeface="Charter Roman" charset="0"/>
                  <a:ea typeface="Charter Roman" charset="0"/>
                  <a:cs typeface="Charter Roman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521" y="4087468"/>
                <a:ext cx="3690042" cy="858697"/>
              </a:xfrm>
              <a:prstGeom prst="rect">
                <a:avLst/>
              </a:prstGeom>
              <a:blipFill rotWithShape="0">
                <a:blip r:embed="rId6"/>
                <a:stretch>
                  <a:fillRect l="-992" t="-12857" r="-2314" b="-3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933130" y="4981521"/>
                <a:ext cx="4048824" cy="7511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sup>
                          </m:sSubSup>
                        </m:den>
                      </m:f>
                      <m:r>
                        <a:rPr lang="bg-BG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bg-BG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1+4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4+</m:t>
                          </m:r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den>
                          </m:f>
                        </m:den>
                      </m:f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→   </m:t>
                      </m:r>
                      <m:f>
                        <m:fPr>
                          <m:ctrlPr>
                            <a:rPr lang="bg-BG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</m:den>
                      </m:f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f>
                        <m:fPr>
                          <m:ctrlPr>
                            <a:rPr lang="bg-BG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f>
                            <m:fPr>
                              <m:type m:val="lin"/>
                              <m:ctrlPr>
                                <a:rPr lang="bg-BG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4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−1</m:t>
                              </m:r>
                            </m:den>
                          </m:f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4−</m:t>
                          </m:r>
                          <m:f>
                            <m:fPr>
                              <m:type m:val="lin"/>
                              <m:ctrlPr>
                                <a:rPr lang="bg-BG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sup>
                              </m:sSubSup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130" y="4981521"/>
                <a:ext cx="4048824" cy="7511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081287" y="1169692"/>
                <a:ext cx="3560706" cy="2154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dirty="0" smtClean="0">
                    <a:latin typeface="Charter Roman" charset="0"/>
                    <a:ea typeface="Charter Roman" charset="0"/>
                    <a:cs typeface="Charter Roman" charset="0"/>
                  </a:rPr>
                  <a:t>The </a:t>
                </a:r>
                <a:r>
                  <a:rPr lang="en-US" sz="1600" dirty="0" err="1" smtClean="0">
                    <a:latin typeface="Charter Roman" charset="0"/>
                    <a:ea typeface="Charter Roman" charset="0"/>
                    <a:cs typeface="Charter Roman" charset="0"/>
                  </a:rPr>
                  <a:t>parton</a:t>
                </a:r>
                <a:r>
                  <a:rPr lang="en-US" sz="1600" dirty="0" smtClean="0">
                    <a:latin typeface="Charter Roman" charset="0"/>
                    <a:ea typeface="Charter Roman" charset="0"/>
                    <a:cs typeface="Charter Roman" charset="0"/>
                  </a:rPr>
                  <a:t> distribution function or PDF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harter Roman" charset="0"/>
                        <a:cs typeface="Charter Roman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  <m:t>𝑥</m:t>
                        </m:r>
                        <m:r>
                          <a:rPr lang="en-US" sz="1600" i="1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dirty="0">
                    <a:latin typeface="Charter Roman" charset="0"/>
                    <a:ea typeface="Charter Roman" charset="0"/>
                    <a:cs typeface="Charter Roman" charset="0"/>
                  </a:rPr>
                  <a:t> is the longitudinal momentum distribution of </a:t>
                </a:r>
                <a:r>
                  <a:rPr lang="en-US" sz="1600" dirty="0" smtClean="0">
                    <a:latin typeface="Charter Roman" charset="0"/>
                    <a:ea typeface="Charter Roman" charset="0"/>
                    <a:cs typeface="Charter Roman" charset="0"/>
                  </a:rPr>
                  <a:t>quarks and gluons </a:t>
                </a:r>
                <a:r>
                  <a:rPr lang="en-US" sz="1600" dirty="0">
                    <a:latin typeface="Charter Roman" charset="0"/>
                    <a:ea typeface="Charter Roman" charset="0"/>
                    <a:cs typeface="Charter Roman" charset="0"/>
                  </a:rPr>
                  <a:t>(or </a:t>
                </a:r>
                <a:r>
                  <a:rPr lang="en-US" sz="1600" dirty="0" err="1">
                    <a:latin typeface="Charter Roman" charset="0"/>
                    <a:ea typeface="Charter Roman" charset="0"/>
                    <a:cs typeface="Charter Roman" charset="0"/>
                  </a:rPr>
                  <a:t>partons</a:t>
                </a:r>
                <a:r>
                  <a:rPr lang="en-US" sz="1600" dirty="0">
                    <a:latin typeface="Charter Roman" charset="0"/>
                    <a:ea typeface="Charter Roman" charset="0"/>
                    <a:cs typeface="Charter Roman" charset="0"/>
                  </a:rPr>
                  <a:t>) inside the </a:t>
                </a:r>
                <a:r>
                  <a:rPr lang="en-US" sz="1600" dirty="0" smtClean="0">
                    <a:latin typeface="Charter Roman" charset="0"/>
                    <a:ea typeface="Charter Roman" charset="0"/>
                    <a:cs typeface="Charter Roman" charset="0"/>
                  </a:rPr>
                  <a:t>nucleon.</a:t>
                </a:r>
                <a:endParaRPr lang="en-US" sz="1600" dirty="0">
                  <a:latin typeface="Charter Roman" charset="0"/>
                  <a:ea typeface="Charter Roman" charset="0"/>
                  <a:cs typeface="Charter Roman" charset="0"/>
                </a:endParaRPr>
              </a:p>
              <a:p>
                <a:pPr algn="just"/>
                <a:endParaRPr lang="en-US" dirty="0" smtClean="0">
                  <a:latin typeface="Charter Roman" charset="0"/>
                  <a:ea typeface="Charter Roman" charset="0"/>
                  <a:cs typeface="Charter Roman" charset="0"/>
                </a:endParaRPr>
              </a:p>
              <a:p>
                <a:pPr algn="just"/>
                <a:r>
                  <a:rPr lang="en-US" dirty="0">
                    <a:latin typeface="Charter Roman" charset="0"/>
                    <a:ea typeface="Charter Roman" charset="0"/>
                    <a:cs typeface="Charter Roman" charset="0"/>
                  </a:rPr>
                  <a:t>The structure function is given by </a:t>
                </a:r>
                <a:endParaRPr lang="en-US" i="1" dirty="0">
                  <a:latin typeface="Charter Roman" charset="0"/>
                  <a:ea typeface="Charter Roman" charset="0"/>
                  <a:cs typeface="Charter Roman" charset="0"/>
                </a:endParaRPr>
              </a:p>
              <a:p>
                <a:pPr algn="just"/>
                <a:endParaRPr lang="en-US" dirty="0">
                  <a:latin typeface="Charter Roman" charset="0"/>
                  <a:ea typeface="Charter Roman" charset="0"/>
                  <a:cs typeface="Charter Roman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287" y="1169692"/>
                <a:ext cx="3560706" cy="2154436"/>
              </a:xfrm>
              <a:prstGeom prst="rect">
                <a:avLst/>
              </a:prstGeom>
              <a:blipFill rotWithShape="0">
                <a:blip r:embed="rId8"/>
                <a:stretch>
                  <a:fillRect l="-1541" t="-850" r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92624" y="3131610"/>
                <a:ext cx="1938031" cy="624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charset="0"/>
                        </a:rPr>
                        <m:t>𝑥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charset="0"/>
                            </a:rPr>
                            <m:t>𝑞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𝑞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624" y="3131610"/>
                <a:ext cx="1938031" cy="6245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983074" y="5563219"/>
            <a:ext cx="349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S. </a:t>
            </a:r>
            <a:r>
              <a:rPr lang="en-US" sz="1200" dirty="0" err="1" smtClean="0">
                <a:latin typeface="Cambria Math" charset="0"/>
                <a:ea typeface="Cambria Math" charset="0"/>
                <a:cs typeface="Cambria Math" charset="0"/>
              </a:rPr>
              <a:t>Tkachenki</a:t>
            </a:r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, </a:t>
            </a:r>
            <a:r>
              <a:rPr lang="en-US" sz="1200" i="1" dirty="0" smtClean="0">
                <a:latin typeface="Cambria Math" charset="0"/>
                <a:ea typeface="Cambria Math" charset="0"/>
                <a:cs typeface="Cambria Math" charset="0"/>
              </a:rPr>
              <a:t>et al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.</a:t>
            </a:r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sk-SK" sz="1200" dirty="0" err="1">
                <a:latin typeface="Cambria Math" charset="0"/>
                <a:ea typeface="Cambria Math" charset="0"/>
                <a:cs typeface="Cambria Math" charset="0"/>
              </a:rPr>
              <a:t>Phys</a:t>
            </a:r>
            <a:r>
              <a:rPr lang="sk-SK" sz="1200" dirty="0" smtClean="0">
                <a:latin typeface="Cambria Math" charset="0"/>
                <a:ea typeface="Cambria Math" charset="0"/>
                <a:cs typeface="Cambria Math" charset="0"/>
              </a:rPr>
              <a:t>. Rev</a:t>
            </a:r>
            <a:r>
              <a:rPr lang="sk-SK" sz="1200" dirty="0">
                <a:latin typeface="Cambria Math" charset="0"/>
                <a:ea typeface="Cambria Math" charset="0"/>
                <a:cs typeface="Cambria Math" charset="0"/>
              </a:rPr>
              <a:t>. D, </a:t>
            </a:r>
            <a:r>
              <a:rPr lang="sk-SK" sz="1200" b="1" dirty="0" smtClean="0">
                <a:latin typeface="Cambria Math" charset="0"/>
                <a:ea typeface="Cambria Math" charset="0"/>
                <a:cs typeface="Cambria Math" charset="0"/>
              </a:rPr>
              <a:t>93</a:t>
            </a:r>
            <a:r>
              <a:rPr lang="sk-SK" sz="1200" dirty="0">
                <a:latin typeface="Cambria Math" charset="0"/>
                <a:ea typeface="Cambria Math" charset="0"/>
                <a:cs typeface="Cambria Math" charset="0"/>
              </a:rPr>
              <a:t>, </a:t>
            </a:r>
            <a:r>
              <a:rPr lang="sk-SK" sz="1200" dirty="0" smtClean="0">
                <a:latin typeface="Cambria Math" charset="0"/>
                <a:ea typeface="Cambria Math" charset="0"/>
                <a:cs typeface="Cambria Math" charset="0"/>
              </a:rPr>
              <a:t>(2016). </a:t>
            </a:r>
            <a:endParaRPr lang="sk-SK" sz="1200" dirty="0">
              <a:effectLst/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17" name="Rectangle 16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38030" y="656897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5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2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6347713" cy="1145060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 smtClean="0">
                    <a:latin typeface="Bodoni 72 Smallcaps Book" charset="0"/>
                    <a:ea typeface="Bodoni 72 Smallcaps Book" charset="0"/>
                    <a:cs typeface="Bodoni 72 Smallcaps Book" charset="0"/>
                  </a:rPr>
                  <a:t>BONuS12 MOTIVATION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sz="2200" b="1" dirty="0" smtClean="0">
                    <a:solidFill>
                      <a:schemeClr val="bg1">
                        <a:lumMod val="65000"/>
                      </a:schemeClr>
                    </a:solidFill>
                  </a:rPr>
                  <a:t>Nucleon Structure Function at Large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𝒙</m:t>
                    </m:r>
                  </m:oMath>
                </a14:m>
                <a:endParaRPr lang="en-US" sz="2200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6347713" cy="1145060"/>
              </a:xfrm>
              <a:blipFill rotWithShape="0">
                <a:blip r:embed="rId3"/>
                <a:stretch>
                  <a:fillRect l="-3362" t="-5851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32931" y="5492589"/>
                <a:ext cx="7427973" cy="949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At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𝑥</m:t>
                    </m:r>
                  </m:oMath>
                </a14:m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, previous extractions of the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𝑛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  <a:ea typeface="Charter Roman" charset="0"/>
                                <a:cs typeface="Charter Roman" charset="0"/>
                              </a:rPr>
                              <m:t>𝑝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 ratio have been model dependent. Model-independent measurements first occurred in 2005, but end at x~0.8 and have large uncertainties. </a:t>
                </a:r>
                <a:endParaRPr lang="en-US" dirty="0">
                  <a:latin typeface="Charter Roman" charset="0"/>
                  <a:ea typeface="Charter Roman" charset="0"/>
                  <a:cs typeface="Charter Roman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31" y="5492589"/>
                <a:ext cx="7427973" cy="949747"/>
              </a:xfrm>
              <a:prstGeom prst="rect">
                <a:avLst/>
              </a:prstGeom>
              <a:blipFill rotWithShape="0">
                <a:blip r:embed="rId4"/>
                <a:stretch>
                  <a:fillRect l="-739" t="-44872"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16" name="Rectangle 15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9" y="1561925"/>
            <a:ext cx="5159804" cy="3656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979" y="1381379"/>
            <a:ext cx="4158022" cy="3662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49566" y="4941281"/>
            <a:ext cx="34944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S. </a:t>
            </a:r>
            <a:r>
              <a:rPr lang="en-US" sz="1200" dirty="0" err="1" smtClean="0">
                <a:latin typeface="Cambria Math" charset="0"/>
                <a:ea typeface="Cambria Math" charset="0"/>
                <a:cs typeface="Cambria Math" charset="0"/>
              </a:rPr>
              <a:t>Tkachenki</a:t>
            </a:r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, </a:t>
            </a:r>
            <a:r>
              <a:rPr lang="en-US" sz="1200" i="1" dirty="0" smtClean="0">
                <a:latin typeface="Cambria Math" charset="0"/>
                <a:ea typeface="Cambria Math" charset="0"/>
                <a:cs typeface="Cambria Math" charset="0"/>
              </a:rPr>
              <a:t>et al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.</a:t>
            </a:r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Phys. Rev. </a:t>
            </a:r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C </a:t>
            </a:r>
            <a:r>
              <a:rPr lang="en-US" sz="1200" b="1" dirty="0" smtClean="0">
                <a:latin typeface="Cambria Math" charset="0"/>
                <a:ea typeface="Cambria Math" charset="0"/>
                <a:cs typeface="Cambria Math" charset="0"/>
              </a:rPr>
              <a:t>89</a:t>
            </a:r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, 045206 </a:t>
            </a:r>
            <a:r>
              <a:rPr lang="en-US" sz="1200" dirty="0">
                <a:latin typeface="Cambria Math" charset="0"/>
                <a:ea typeface="Cambria Math" charset="0"/>
                <a:cs typeface="Cambria Math" charset="0"/>
              </a:rPr>
              <a:t>(</a:t>
            </a:r>
            <a:r>
              <a:rPr lang="en-US" sz="1200" dirty="0" smtClean="0">
                <a:latin typeface="Cambria Math" charset="0"/>
                <a:ea typeface="Cambria Math" charset="0"/>
                <a:cs typeface="Cambria Math" charset="0"/>
              </a:rPr>
              <a:t>2014). </a:t>
            </a:r>
            <a:endParaRPr lang="en-US" sz="12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8030" y="656897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6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55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7251700" cy="11450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dirty="0" smtClean="0">
                <a:solidFill>
                  <a:schemeClr val="tx1"/>
                </a:solidFill>
                <a:latin typeface="Bodoni 72 Smallcaps Book" charset="0"/>
                <a:ea typeface="Bodoni 72 Smallcaps Book" charset="0"/>
                <a:cs typeface="Bodoni 72 Smallcaps Book" charset="0"/>
              </a:rPr>
              <a:t>BONuS12 MOTIVATION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Spectator Proton Tagging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3061401" y="2142974"/>
            <a:ext cx="3086101" cy="2460754"/>
            <a:chOff x="817565" y="1101805"/>
            <a:chExt cx="4086707" cy="3341851"/>
          </a:xfrm>
        </p:grpSpPr>
        <p:cxnSp>
          <p:nvCxnSpPr>
            <p:cNvPr id="3" name="Straight Connector 2"/>
            <p:cNvCxnSpPr/>
            <p:nvPr/>
          </p:nvCxnSpPr>
          <p:spPr>
            <a:xfrm flipV="1">
              <a:off x="1131548" y="2340720"/>
              <a:ext cx="795131" cy="1126434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131548" y="1333554"/>
              <a:ext cx="795131" cy="1007165"/>
            </a:xfrm>
            <a:prstGeom prst="line">
              <a:avLst/>
            </a:prstGeom>
            <a:ln w="222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273287" y="1934817"/>
              <a:ext cx="728870" cy="196132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349487" y="2226364"/>
              <a:ext cx="576470" cy="536713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337615" y="3016121"/>
              <a:ext cx="576470" cy="536713"/>
            </a:xfrm>
            <a:prstGeom prst="ellipse">
              <a:avLst/>
            </a:prstGeom>
            <a:solidFill>
              <a:srgbClr val="FBBA52"/>
            </a:solidFill>
            <a:ln>
              <a:solidFill>
                <a:srgbClr val="7C5B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203409" y="3896139"/>
              <a:ext cx="576470" cy="536713"/>
            </a:xfrm>
            <a:prstGeom prst="ellipse">
              <a:avLst/>
            </a:prstGeom>
            <a:solidFill>
              <a:srgbClr val="FBBA52">
                <a:alpha val="36000"/>
              </a:srgb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18" idx="7"/>
            </p:cNvCxnSpPr>
            <p:nvPr/>
          </p:nvCxnSpPr>
          <p:spPr>
            <a:xfrm flipV="1">
              <a:off x="3841535" y="1630017"/>
              <a:ext cx="743717" cy="674947"/>
            </a:xfrm>
            <a:prstGeom prst="straightConnector1">
              <a:avLst/>
            </a:prstGeom>
            <a:ln w="2222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7"/>
            </p:cNvCxnSpPr>
            <p:nvPr/>
          </p:nvCxnSpPr>
          <p:spPr>
            <a:xfrm flipV="1">
              <a:off x="3841535" y="1782418"/>
              <a:ext cx="896117" cy="522546"/>
            </a:xfrm>
            <a:prstGeom prst="straightConnector1">
              <a:avLst/>
            </a:prstGeom>
            <a:ln w="2222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7" idx="7"/>
            </p:cNvCxnSpPr>
            <p:nvPr/>
          </p:nvCxnSpPr>
          <p:spPr>
            <a:xfrm flipV="1">
              <a:off x="3895416" y="1501764"/>
              <a:ext cx="522589" cy="720282"/>
            </a:xfrm>
            <a:prstGeom prst="straightConnector1">
              <a:avLst/>
            </a:prstGeom>
            <a:ln w="22225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/>
            <p:nvPr/>
          </p:nvCxnSpPr>
          <p:spPr>
            <a:xfrm>
              <a:off x="1931770" y="2340721"/>
              <a:ext cx="102600" cy="183047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/>
            <p:nvPr/>
          </p:nvCxnSpPr>
          <p:spPr>
            <a:xfrm flipV="1">
              <a:off x="2034370" y="2340722"/>
              <a:ext cx="101572" cy="183046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urved Connector 39"/>
            <p:cNvCxnSpPr/>
            <p:nvPr/>
          </p:nvCxnSpPr>
          <p:spPr>
            <a:xfrm>
              <a:off x="2140761" y="2340721"/>
              <a:ext cx="102600" cy="183047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>
            <a:xfrm flipV="1">
              <a:off x="2243362" y="2340722"/>
              <a:ext cx="101572" cy="183046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2351324" y="2340720"/>
              <a:ext cx="413164" cy="183047"/>
              <a:chOff x="1895061" y="2464903"/>
              <a:chExt cx="998934" cy="183047"/>
            </a:xfrm>
          </p:grpSpPr>
          <p:cxnSp>
            <p:nvCxnSpPr>
              <p:cNvPr id="44" name="Curved Connector 43"/>
              <p:cNvCxnSpPr/>
              <p:nvPr/>
            </p:nvCxnSpPr>
            <p:spPr>
              <a:xfrm>
                <a:off x="1895061" y="2464903"/>
                <a:ext cx="248064" cy="183047"/>
              </a:xfrm>
              <a:prstGeom prst="curvedConnector3">
                <a:avLst>
                  <a:gd name="adj1" fmla="val 50000"/>
                </a:avLst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urved Connector 44"/>
              <p:cNvCxnSpPr/>
              <p:nvPr/>
            </p:nvCxnSpPr>
            <p:spPr>
              <a:xfrm flipV="1">
                <a:off x="2143125" y="2464904"/>
                <a:ext cx="245578" cy="183046"/>
              </a:xfrm>
              <a:prstGeom prst="curvedConnector3">
                <a:avLst>
                  <a:gd name="adj1" fmla="val 50000"/>
                </a:avLst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urved Connector 45"/>
              <p:cNvCxnSpPr/>
              <p:nvPr/>
            </p:nvCxnSpPr>
            <p:spPr>
              <a:xfrm>
                <a:off x="2400353" y="2464903"/>
                <a:ext cx="248064" cy="183047"/>
              </a:xfrm>
              <a:prstGeom prst="curvedConnector3">
                <a:avLst>
                  <a:gd name="adj1" fmla="val 50000"/>
                </a:avLst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urved Connector 46"/>
              <p:cNvCxnSpPr/>
              <p:nvPr/>
            </p:nvCxnSpPr>
            <p:spPr>
              <a:xfrm flipV="1">
                <a:off x="2648417" y="2464904"/>
                <a:ext cx="245578" cy="183046"/>
              </a:xfrm>
              <a:prstGeom prst="curvedConnector3">
                <a:avLst>
                  <a:gd name="adj1" fmla="val 50000"/>
                </a:avLst>
              </a:prstGeom>
              <a:ln w="2222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Curved Connector 48"/>
            <p:cNvCxnSpPr/>
            <p:nvPr/>
          </p:nvCxnSpPr>
          <p:spPr>
            <a:xfrm>
              <a:off x="2770878" y="2340719"/>
              <a:ext cx="102600" cy="183047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/>
            <p:cNvCxnSpPr/>
            <p:nvPr/>
          </p:nvCxnSpPr>
          <p:spPr>
            <a:xfrm flipV="1">
              <a:off x="2873478" y="2340720"/>
              <a:ext cx="101572" cy="183046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/>
            <p:nvPr/>
          </p:nvCxnSpPr>
          <p:spPr>
            <a:xfrm>
              <a:off x="2979869" y="2340719"/>
              <a:ext cx="102600" cy="183047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/>
            <p:nvPr/>
          </p:nvCxnSpPr>
          <p:spPr>
            <a:xfrm flipV="1">
              <a:off x="3082470" y="2340720"/>
              <a:ext cx="101572" cy="183046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urved Connector 56"/>
            <p:cNvCxnSpPr/>
            <p:nvPr/>
          </p:nvCxnSpPr>
          <p:spPr>
            <a:xfrm>
              <a:off x="3189362" y="2340719"/>
              <a:ext cx="102600" cy="183047"/>
            </a:xfrm>
            <a:prstGeom prst="curvedConnector3">
              <a:avLst>
                <a:gd name="adj1" fmla="val 50000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/>
            <p:cNvCxnSpPr/>
            <p:nvPr/>
          </p:nvCxnSpPr>
          <p:spPr>
            <a:xfrm rot="10800000" flipV="1">
              <a:off x="3296640" y="2480368"/>
              <a:ext cx="53490" cy="46023"/>
            </a:xfrm>
            <a:prstGeom prst="curvedConnector3">
              <a:avLst>
                <a:gd name="adj1" fmla="val 67807"/>
              </a:avLst>
            </a:prstGeom>
            <a:ln w="2222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9" idx="3"/>
              <a:endCxn id="20" idx="7"/>
            </p:cNvCxnSpPr>
            <p:nvPr/>
          </p:nvCxnSpPr>
          <p:spPr>
            <a:xfrm flipH="1">
              <a:off x="2695457" y="3474234"/>
              <a:ext cx="726580" cy="500505"/>
            </a:xfrm>
            <a:prstGeom prst="straightConnector1">
              <a:avLst/>
            </a:prstGeom>
            <a:ln w="22225">
              <a:solidFill>
                <a:srgbClr val="7C5B0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3481269" y="152692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422036" y="2209539"/>
              <a:ext cx="311304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438579" y="3005999"/>
              <a:ext cx="312906" cy="369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203410" y="3942081"/>
              <a:ext cx="576469" cy="501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p</a:t>
              </a:r>
              <a:r>
                <a:rPr lang="en-US" baseline="-25000" dirty="0" err="1" smtClean="0"/>
                <a:t>s</a:t>
              </a:r>
              <a:endParaRPr lang="en-US" baseline="-25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591366" y="12780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6973" y="1940315"/>
              <a:ext cx="391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𝛾*</a:t>
              </a:r>
              <a:endParaRPr lang="en-US" dirty="0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3479" y="327642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e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17565" y="1101805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’</a:t>
              </a:r>
              <a:endParaRPr lang="en-US" dirty="0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1096011" y="5358006"/>
            <a:ext cx="7026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By detecting low-momentum, backward-going protons that result from the scattering, we minimize significant 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final state interactions 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between the debris from the neutron and the 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spectator proton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.</a:t>
            </a:r>
            <a:endParaRPr lang="en-US" dirty="0">
              <a:latin typeface="Charter Roman" charset="0"/>
              <a:ea typeface="Charter Roman" charset="0"/>
              <a:cs typeface="Charter Roman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86551" y="1178889"/>
            <a:ext cx="70407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The purpose of </a:t>
            </a:r>
            <a:r>
              <a:rPr lang="en-US" dirty="0" smtClean="0">
                <a:latin typeface="Charter Roman" charset="0"/>
                <a:ea typeface="Charter Roman" charset="0"/>
                <a:cs typeface="Charter Roman" charset="0"/>
              </a:rPr>
              <a:t>spectator tagging is </a:t>
            </a:r>
            <a:r>
              <a:rPr lang="en-US" dirty="0">
                <a:latin typeface="Charter Roman" charset="0"/>
                <a:ea typeface="Charter Roman" charset="0"/>
                <a:cs typeface="Charter Roman" charset="0"/>
              </a:rPr>
              <a:t>to select events that involve the scattering of the electron off of the neutron in deuterium.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333910" y="4694204"/>
                <a:ext cx="206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𝑒</m:t>
                      </m:r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is-I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910" y="4694204"/>
                <a:ext cx="206793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885" r="-177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55" name="Rectangle 54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438030" y="656897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7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77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47713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BONuS12 MOTIVATION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b="1" dirty="0" smtClean="0">
                <a:solidFill>
                  <a:schemeClr val="bg1">
                    <a:lumMod val="65000"/>
                  </a:schemeClr>
                </a:solidFill>
              </a:rPr>
              <a:t>Reducing Final State Interactions</a:t>
            </a:r>
            <a:endParaRPr lang="en-US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16" name="Rectangle 15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2419" t="2827" r="3429"/>
          <a:stretch/>
        </p:blipFill>
        <p:spPr>
          <a:xfrm>
            <a:off x="693315" y="1824011"/>
            <a:ext cx="7582583" cy="44651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57257" y="1269323"/>
                <a:ext cx="5663986" cy="3941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FSI are minimized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&lt;100</m:t>
                    </m:r>
                  </m:oMath>
                </a14:m>
                <a:r>
                  <a:rPr lang="en-US" dirty="0" smtClean="0">
                    <a:latin typeface="Charter Roman" charset="0"/>
                    <a:ea typeface="Charter Roman" charset="0"/>
                    <a:cs typeface="Charter Roman" charset="0"/>
                  </a:rPr>
                  <a:t> MeV/c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harter Roman" charset="0"/>
                            <a:cs typeface="Charter Roman" charset="0"/>
                          </a:rPr>
                          <m:t>𝑝𝑞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harter Roman" charset="0"/>
                        <a:cs typeface="Charter Roman" charset="0"/>
                      </a:rPr>
                      <m:t>&gt;100°</m:t>
                    </m:r>
                  </m:oMath>
                </a14:m>
                <a:endParaRPr lang="en-US" dirty="0" smtClean="0">
                  <a:latin typeface="Charter Roman" charset="0"/>
                  <a:ea typeface="Charter Roman" charset="0"/>
                  <a:cs typeface="Charter Roman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257" y="1269323"/>
                <a:ext cx="5663986" cy="394147"/>
              </a:xfrm>
              <a:prstGeom prst="rect">
                <a:avLst/>
              </a:prstGeom>
              <a:blipFill rotWithShape="0">
                <a:blip r:embed="rId4"/>
                <a:stretch>
                  <a:fillRect l="-861"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0"/>
          <p:cNvSpPr>
            <a:spLocks noChangeArrowheads="1"/>
          </p:cNvSpPr>
          <p:nvPr/>
        </p:nvSpPr>
        <p:spPr bwMode="auto">
          <a:xfrm>
            <a:off x="2407535" y="6181540"/>
            <a:ext cx="44672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1400" dirty="0">
                <a:latin typeface="Cambria Math" charset="0"/>
                <a:ea typeface="Cambria Math" charset="0"/>
                <a:cs typeface="Cambria Math" charset="0"/>
              </a:rPr>
              <a:t>C</a:t>
            </a:r>
            <a:r>
              <a:rPr kumimoji="1" lang="en-US" altLang="zh-CN" sz="1400" dirty="0" smtClean="0">
                <a:latin typeface="Cambria Math" charset="0"/>
                <a:ea typeface="Cambria Math" charset="0"/>
                <a:cs typeface="Cambria Math" charset="0"/>
              </a:rPr>
              <a:t>. </a:t>
            </a:r>
            <a:r>
              <a:rPr kumimoji="1" lang="en-US" altLang="zh-CN" sz="1400" dirty="0" err="1" smtClean="0">
                <a:latin typeface="Cambria Math" charset="0"/>
                <a:ea typeface="Cambria Math" charset="0"/>
                <a:cs typeface="Cambria Math" charset="0"/>
              </a:rPr>
              <a:t>degli</a:t>
            </a:r>
            <a:r>
              <a:rPr kumimoji="1" lang="en-US" altLang="zh-CN" sz="1400" dirty="0" smtClean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kumimoji="1" lang="en-US" altLang="zh-CN" sz="1400" dirty="0" err="1">
                <a:latin typeface="Cambria Math" charset="0"/>
                <a:ea typeface="Cambria Math" charset="0"/>
                <a:cs typeface="Cambria Math" charset="0"/>
              </a:rPr>
              <a:t>Atti</a:t>
            </a:r>
            <a:r>
              <a:rPr kumimoji="1" lang="en-US" altLang="zh-CN" sz="1400" dirty="0">
                <a:latin typeface="Cambria Math" charset="0"/>
                <a:ea typeface="Cambria Math" charset="0"/>
                <a:cs typeface="Cambria Math" charset="0"/>
              </a:rPr>
              <a:t> </a:t>
            </a:r>
            <a:r>
              <a:rPr kumimoji="1" lang="en-US" altLang="zh-CN" sz="1400" i="1" dirty="0">
                <a:latin typeface="Cambria Math" charset="0"/>
                <a:ea typeface="Cambria Math" charset="0"/>
                <a:cs typeface="Cambria Math" charset="0"/>
              </a:rPr>
              <a:t>et al</a:t>
            </a:r>
            <a:r>
              <a:rPr kumimoji="1" lang="en-US" altLang="zh-CN" sz="1400" dirty="0">
                <a:latin typeface="Cambria Math" charset="0"/>
                <a:ea typeface="Cambria Math" charset="0"/>
                <a:cs typeface="Cambria Math" charset="0"/>
              </a:rPr>
              <a:t>, Eur. Phys. J. A </a:t>
            </a:r>
            <a:r>
              <a:rPr kumimoji="1" lang="en-US" altLang="zh-CN" sz="1400" dirty="0" smtClean="0">
                <a:latin typeface="Cambria Math" charset="0"/>
                <a:ea typeface="Cambria Math" charset="0"/>
                <a:cs typeface="Cambria Math" charset="0"/>
              </a:rPr>
              <a:t>19,145 </a:t>
            </a:r>
            <a:r>
              <a:rPr kumimoji="1" lang="en-US" altLang="zh-CN" sz="1400" dirty="0">
                <a:latin typeface="Cambria Math" charset="0"/>
                <a:ea typeface="Cambria Math" charset="0"/>
                <a:cs typeface="Cambria Math" charset="0"/>
              </a:rPr>
              <a:t>(2004).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655690" y="3445300"/>
            <a:ext cx="751845" cy="428264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74760" y="2883476"/>
            <a:ext cx="1131843" cy="388202"/>
          </a:xfrm>
          <a:prstGeom prst="rect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38030" y="656897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8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44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315325" cy="11450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Bodoni 72 Smallcaps Book" charset="0"/>
                <a:ea typeface="Bodoni 72 Smallcaps Book" charset="0"/>
                <a:cs typeface="Bodoni 72 Smallcaps Book" charset="0"/>
              </a:rPr>
              <a:t>Radial </a:t>
            </a:r>
            <a:r>
              <a:rPr lang="en-US" sz="4000" smtClean="0">
                <a:latin typeface="Bodoni 72 Smallcaps Book" charset="0"/>
                <a:ea typeface="Bodoni 72 Smallcaps Book" charset="0"/>
                <a:cs typeface="Bodoni 72 Smallcaps Book" charset="0"/>
              </a:rPr>
              <a:t>Time Projection Chamber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0" y="6603558"/>
            <a:ext cx="9144000" cy="254442"/>
            <a:chOff x="0" y="6603558"/>
            <a:chExt cx="9144000" cy="254442"/>
          </a:xfrm>
        </p:grpSpPr>
        <p:sp>
          <p:nvSpPr>
            <p:cNvPr id="31" name="Rectangle 30"/>
            <p:cNvSpPr/>
            <p:nvPr/>
          </p:nvSpPr>
          <p:spPr>
            <a:xfrm>
              <a:off x="0" y="6649278"/>
              <a:ext cx="9144000" cy="2087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0" y="6603558"/>
              <a:ext cx="9144000" cy="4571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>
            <a:off x="-5649" y="625341"/>
            <a:ext cx="8128000" cy="130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1" y="888068"/>
            <a:ext cx="6929438" cy="51970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60984" y="1425379"/>
            <a:ext cx="1225567" cy="345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62" t="9592" r="7250" b="85693"/>
          <a:stretch/>
        </p:blipFill>
        <p:spPr>
          <a:xfrm>
            <a:off x="5333301" y="1511103"/>
            <a:ext cx="1128713" cy="245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84911" y="1363239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Mangal" charset="0"/>
                <a:ea typeface="Mangal" charset="0"/>
                <a:cs typeface="Mangal" charset="0"/>
              </a:rPr>
              <a:t>17280</a:t>
            </a:r>
            <a:endParaRPr lang="en-US" sz="1200" b="1" dirty="0">
              <a:latin typeface="Mangal" charset="0"/>
              <a:ea typeface="Mangal" charset="0"/>
              <a:cs typeface="Mang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09" y="4400550"/>
            <a:ext cx="2734187" cy="20506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38030" y="656897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9</a:t>
            </a:r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/38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35881</TotalTime>
  <Words>1326</Words>
  <Application>Microsoft Macintosh PowerPoint</Application>
  <PresentationFormat>On-screen Show (4:3)</PresentationFormat>
  <Paragraphs>377</Paragraphs>
  <Slides>46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Bodoni 72 Smallcaps Book</vt:lpstr>
      <vt:lpstr>Calibri</vt:lpstr>
      <vt:lpstr>Calibri Light</vt:lpstr>
      <vt:lpstr>Cambria Math</vt:lpstr>
      <vt:lpstr>Charter Roman</vt:lpstr>
      <vt:lpstr>Mangal</vt:lpstr>
      <vt:lpstr>Arial</vt:lpstr>
      <vt:lpstr>Office Theme</vt:lpstr>
      <vt:lpstr>Simulation &amp; Development of the RTPC for the BONuS12 Experiment in CLAS12</vt:lpstr>
      <vt:lpstr>BONuS12 MOTIVATION Nucleon Structure</vt:lpstr>
      <vt:lpstr>BONuS12 MOTIVATION Electron scattering experiments</vt:lpstr>
      <vt:lpstr>BONuS12 MOTIVATION Deep Inelastic Scattering Kinematics</vt:lpstr>
      <vt:lpstr>BONuS12 MOTIVATION Nucleon Structure Function at Large x</vt:lpstr>
      <vt:lpstr>BONuS12 MOTIVATION Nucleon Structure Function at Large x</vt:lpstr>
      <vt:lpstr>PowerPoint Presentation</vt:lpstr>
      <vt:lpstr>BONuS12 MOTIVATION Reducing Final State Interactions</vt:lpstr>
      <vt:lpstr>Radial Time Projection Chamber </vt:lpstr>
      <vt:lpstr>PowerPoint Presentation</vt:lpstr>
      <vt:lpstr>Simulation GEant4 Monte Carlo (GEMC)</vt:lpstr>
      <vt:lpstr>Simulation Plots SOURCE: GEMC</vt:lpstr>
      <vt:lpstr>Simulation Plots SOURCE: GEMC</vt:lpstr>
      <vt:lpstr>Simulation Plots SOURCE: GEMC</vt:lpstr>
      <vt:lpstr>Simulation Plots SOURCE: GEMC</vt:lpstr>
      <vt:lpstr>PowerPoint Presentation</vt:lpstr>
      <vt:lpstr>Drift-electron Analysis Solenoid Magnetic Field Map</vt:lpstr>
      <vt:lpstr>Drift-electron Analysis Garfield++</vt:lpstr>
      <vt:lpstr>Drift-electron Analysis Garfield++</vt:lpstr>
      <vt:lpstr>Drift-electron Analysis E-field and Gas mixture variations</vt:lpstr>
      <vt:lpstr>Drift-gas Monitoring System Operation/Purpose</vt:lpstr>
      <vt:lpstr>Drift-gas Monitoring System Concept</vt:lpstr>
      <vt:lpstr>Drift-gas Monitoring System Fully Constructed</vt:lpstr>
      <vt:lpstr>RTPC Construction Assembly Station</vt:lpstr>
      <vt:lpstr>RTPC Construction Fully Assembled</vt:lpstr>
      <vt:lpstr>BONuS12 experimental run Run Group F</vt:lpstr>
      <vt:lpstr>Data Analysis – Run Group F  Drift-gas Monitoring System</vt:lpstr>
      <vt:lpstr>Data Analysis – Run Group F  First RGF data analysis</vt:lpstr>
      <vt:lpstr>Data Analysis – Run Group A  Inclusive Deep Inelastic Scattering Differential Cross Section</vt:lpstr>
      <vt:lpstr>Data Analysis – Run Group A  Monte-Carlo Data</vt:lpstr>
      <vt:lpstr>RGA Analysis Cuts  Summary of cuts</vt:lpstr>
      <vt:lpstr>Data Analysis – Run Group A  Comparison of MC and RGA kinematics</vt:lpstr>
      <vt:lpstr>Data Analysis – Run Group A  Binning in x and y</vt:lpstr>
      <vt:lpstr>Data Analysis – Run Group A  Bin Acceptance</vt:lpstr>
      <vt:lpstr>Data Analysis – Run Group A  RGA Inclusive DIS Differential Cross Section Calculation</vt:lpstr>
      <vt:lpstr>Data Analysis – Run Group A  Inclusive DIS differential cross section</vt:lpstr>
      <vt:lpstr>Conclusions </vt:lpstr>
      <vt:lpstr>References </vt:lpstr>
      <vt:lpstr>PowerPoint Presentation</vt:lpstr>
      <vt:lpstr>PowerPoint Presentation</vt:lpstr>
      <vt:lpstr>RGA Analysis Summary of Systematic Errors</vt:lpstr>
      <vt:lpstr>RGA Analysis Cuts  EC</vt:lpstr>
      <vt:lpstr>RGA Analysis Cuts  Sampling fraction</vt:lpstr>
      <vt:lpstr>BONuS12 Analysis Off-shell corrections</vt:lpstr>
      <vt:lpstr>BONuS12 Analysis EMC effect and nuclear corrections</vt:lpstr>
      <vt:lpstr>Drift-gas Monitoring System  Expected rate assuming point source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BONuS12 RTPC with GEMC/ROOT</dc:title>
  <dc:creator>Nathan</dc:creator>
  <cp:lastModifiedBy>Nathan Dzbenski</cp:lastModifiedBy>
  <cp:revision>332</cp:revision>
  <cp:lastPrinted>2020-05-05T20:39:32Z</cp:lastPrinted>
  <dcterms:created xsi:type="dcterms:W3CDTF">2016-09-07T14:55:51Z</dcterms:created>
  <dcterms:modified xsi:type="dcterms:W3CDTF">2020-05-07T17:20:28Z</dcterms:modified>
</cp:coreProperties>
</file>